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Delius Swash Caps"/>
      <p:regular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Sacramento"/>
      <p:regular r:id="rId47"/>
    </p:embeddedFont>
    <p:embeddedFont>
      <p:font typeface="Didact Gothic"/>
      <p:regular r:id="rId48"/>
    </p:embeddedFont>
    <p:embeddedFont>
      <p:font typeface="Catamaran Medium"/>
      <p:regular r:id="rId49"/>
      <p:bold r:id="rId50"/>
    </p:embeddedFont>
    <p:embeddedFont>
      <p:font typeface="Caveat Brush"/>
      <p:regular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DeliusSwashCaps-regular.fntdata"/><Relationship Id="rId41" Type="http://schemas.openxmlformats.org/officeDocument/2006/relationships/slide" Target="slides/slide37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DidactGothic-regular.fntdata"/><Relationship Id="rId47" Type="http://schemas.openxmlformats.org/officeDocument/2006/relationships/font" Target="fonts/Sacramento-regular.fntdata"/><Relationship Id="rId49" Type="http://schemas.openxmlformats.org/officeDocument/2006/relationships/font" Target="fonts/Catamaran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CaveatBrush-regular.fntdata"/><Relationship Id="rId50" Type="http://schemas.openxmlformats.org/officeDocument/2006/relationships/font" Target="fonts/CatamaranMedium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47698459a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b47698459a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b408fd53e3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b408fd53e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b408fd53e3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b408fd53e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b408fd53e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b408fd53e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b408fd53e3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b408fd53e3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b408fd53e3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b408fd53e3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b408fd53e3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b408fd53e3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b408fd53e3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b408fd53e3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b408fd53e3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b408fd53e3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b4569d178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b4569d178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b408fd53e3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b408fd53e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b408fd53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b408fd53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b408fd53e3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b408fd53e3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b4769845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b4769845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b47698459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b47698459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b47698459a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b47698459a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b47698459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b47698459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b47698459a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b47698459a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b47698459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b4769845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b47698459a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b47698459a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b47698459a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b47698459a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b47698459a_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b47698459a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408fd53e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b408fd53e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b47698459a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b47698459a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b47698459a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b47698459a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b47698459a_5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b47698459a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b47698459a_5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b47698459a_5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b47698459a_5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b47698459a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b47698459a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b47698459a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b47698459a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b47698459a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b47698459a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b47698459a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b408fd53e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b408fd53e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b408fd53e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b408fd53e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b408fd53e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b408fd53e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408fd53e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b408fd53e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408fd53e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b408fd53e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408fd53e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b408fd53e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.png"/><Relationship Id="rId5" Type="http://schemas.openxmlformats.org/officeDocument/2006/relationships/hyperlink" Target="http://bit.ly/2Tynxth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Relationship Id="rId8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 rot="-1010">
            <a:off x="1040200" y="1168557"/>
            <a:ext cx="4083600" cy="260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 rot="253">
            <a:off x="1040200" y="3889725"/>
            <a:ext cx="4083600" cy="5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59833" l="-11823" r="25266" t="16146"/>
          <a:stretch/>
        </p:blipFill>
        <p:spPr>
          <a:xfrm rot="5400005">
            <a:off x="-1539337" y="2697965"/>
            <a:ext cx="4044549" cy="1040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b="-3514" l="12728" r="-21329" t="23636"/>
          <a:stretch/>
        </p:blipFill>
        <p:spPr>
          <a:xfrm flipH="1" rot="-8">
            <a:off x="5492274" y="-47071"/>
            <a:ext cx="3698050" cy="249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 b="3848" l="17648" r="1024" t="52418"/>
          <a:stretch/>
        </p:blipFill>
        <p:spPr>
          <a:xfrm rot="10800000">
            <a:off x="5142674" y="3201200"/>
            <a:ext cx="4015151" cy="19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6">
            <a:alphaModFix/>
          </a:blip>
          <a:srcRect b="65763" l="-2664" r="-2664" t="1809"/>
          <a:stretch/>
        </p:blipFill>
        <p:spPr>
          <a:xfrm rot="10800000">
            <a:off x="764324" y="-47074"/>
            <a:ext cx="4330076" cy="100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1144350" y="1297150"/>
            <a:ext cx="68553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756650" y="3211788"/>
            <a:ext cx="5630700" cy="3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8" name="Google Shape;68;p11"/>
          <p:cNvPicPr preferRelativeResize="0"/>
          <p:nvPr/>
        </p:nvPicPr>
        <p:blipFill rotWithShape="1">
          <a:blip r:embed="rId3">
            <a:alphaModFix/>
          </a:blip>
          <a:srcRect b="49344" l="10587" r="-5454" t="8631"/>
          <a:stretch/>
        </p:blipFill>
        <p:spPr>
          <a:xfrm rot="10800000">
            <a:off x="4297400" y="-63049"/>
            <a:ext cx="4980625" cy="202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1"/>
          <p:cNvPicPr preferRelativeResize="0"/>
          <p:nvPr/>
        </p:nvPicPr>
        <p:blipFill rotWithShape="1">
          <a:blip r:embed="rId4">
            <a:alphaModFix/>
          </a:blip>
          <a:srcRect b="63166" l="-3736" r="-647" t="4016"/>
          <a:stretch/>
        </p:blipFill>
        <p:spPr>
          <a:xfrm>
            <a:off x="1064900" y="3790974"/>
            <a:ext cx="4831274" cy="139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1"/>
          <p:cNvPicPr preferRelativeResize="0"/>
          <p:nvPr/>
        </p:nvPicPr>
        <p:blipFill rotWithShape="1">
          <a:blip r:embed="rId5">
            <a:alphaModFix/>
          </a:blip>
          <a:srcRect b="2513" l="-3810" r="26049" t="60076"/>
          <a:stretch/>
        </p:blipFill>
        <p:spPr>
          <a:xfrm rot="-5400000">
            <a:off x="-1212787" y="1040614"/>
            <a:ext cx="4154824" cy="183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1"/>
          <p:cNvPicPr preferRelativeResize="0"/>
          <p:nvPr/>
        </p:nvPicPr>
        <p:blipFill rotWithShape="1">
          <a:blip r:embed="rId6">
            <a:alphaModFix/>
          </a:blip>
          <a:srcRect b="42310" l="7080" r="-7080" t="-13243"/>
          <a:stretch/>
        </p:blipFill>
        <p:spPr>
          <a:xfrm>
            <a:off x="7156826" y="3619077"/>
            <a:ext cx="2405849" cy="156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hasCustomPrompt="1" type="title"/>
          </p:nvPr>
        </p:nvSpPr>
        <p:spPr>
          <a:xfrm flipH="1">
            <a:off x="2568048" y="1092400"/>
            <a:ext cx="8622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1877004" y="2254700"/>
            <a:ext cx="2244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1877004" y="1790625"/>
            <a:ext cx="22443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3" type="title"/>
          </p:nvPr>
        </p:nvSpPr>
        <p:spPr>
          <a:xfrm flipH="1">
            <a:off x="2568048" y="2871725"/>
            <a:ext cx="8622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48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1877004" y="4054000"/>
            <a:ext cx="2244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1877004" y="3589996"/>
            <a:ext cx="22443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6" type="title"/>
          </p:nvPr>
        </p:nvSpPr>
        <p:spPr>
          <a:xfrm flipH="1">
            <a:off x="5713748" y="1034575"/>
            <a:ext cx="8622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48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5022696" y="2254700"/>
            <a:ext cx="2244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8" type="title"/>
          </p:nvPr>
        </p:nvSpPr>
        <p:spPr>
          <a:xfrm flipH="1">
            <a:off x="5713748" y="2871725"/>
            <a:ext cx="862200" cy="9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4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9" type="subTitle"/>
          </p:nvPr>
        </p:nvSpPr>
        <p:spPr>
          <a:xfrm>
            <a:off x="5022696" y="4057000"/>
            <a:ext cx="22443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3" type="subTitle"/>
          </p:nvPr>
        </p:nvSpPr>
        <p:spPr>
          <a:xfrm>
            <a:off x="5022696" y="3590010"/>
            <a:ext cx="22443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4" type="subTitle"/>
          </p:nvPr>
        </p:nvSpPr>
        <p:spPr>
          <a:xfrm>
            <a:off x="5022696" y="1790625"/>
            <a:ext cx="22443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5"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b="19852" l="26427" r="0" t="0"/>
          <a:stretch/>
        </p:blipFill>
        <p:spPr>
          <a:xfrm>
            <a:off x="-132678" y="2797575"/>
            <a:ext cx="2430125" cy="242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4">
            <a:alphaModFix/>
          </a:blip>
          <a:srcRect b="42144" l="0" r="13344" t="11876"/>
          <a:stretch/>
        </p:blipFill>
        <p:spPr>
          <a:xfrm rot="10800000">
            <a:off x="-37426" y="-112451"/>
            <a:ext cx="2862326" cy="139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5">
            <a:alphaModFix/>
          </a:blip>
          <a:srcRect b="0" l="0" r="0" t="53451"/>
          <a:stretch/>
        </p:blipFill>
        <p:spPr>
          <a:xfrm rot="5400000">
            <a:off x="6922557" y="1867825"/>
            <a:ext cx="3303099" cy="140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2497800" y="3068675"/>
            <a:ext cx="4148400" cy="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1666050" y="1701613"/>
            <a:ext cx="5811900" cy="12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46501" l="10587" r="-5454" t="4327"/>
          <a:stretch/>
        </p:blipFill>
        <p:spPr>
          <a:xfrm flipH="1">
            <a:off x="4297400" y="2857950"/>
            <a:ext cx="4980625" cy="23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 b="54728" l="-6899" r="2515" t="12454"/>
          <a:stretch/>
        </p:blipFill>
        <p:spPr>
          <a:xfrm flipH="1" rot="10800000">
            <a:off x="2226850" y="-199701"/>
            <a:ext cx="4831274" cy="139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5">
            <a:alphaModFix/>
          </a:blip>
          <a:srcRect b="-13931" l="-1260" r="1259" t="67383"/>
          <a:stretch/>
        </p:blipFill>
        <p:spPr>
          <a:xfrm flipH="1" rot="-5400000">
            <a:off x="-1583436" y="1333213"/>
            <a:ext cx="5343200" cy="227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6">
            <a:alphaModFix/>
          </a:blip>
          <a:srcRect b="42310" l="7080" r="-7080" t="-13243"/>
          <a:stretch/>
        </p:blipFill>
        <p:spPr>
          <a:xfrm flipH="1" rot="10800000">
            <a:off x="7164951" y="-2"/>
            <a:ext cx="2405849" cy="156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47271" l="1533" r="-2400" t="7853"/>
          <a:stretch/>
        </p:blipFill>
        <p:spPr>
          <a:xfrm flipH="1">
            <a:off x="5468801" y="3408500"/>
            <a:ext cx="3830858" cy="177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 rotWithShape="1">
          <a:blip r:embed="rId4">
            <a:alphaModFix/>
          </a:blip>
          <a:srcRect b="51664" l="-2703" r="16048" t="5155"/>
          <a:stretch/>
        </p:blipFill>
        <p:spPr>
          <a:xfrm flipH="1" rot="10800000">
            <a:off x="6320450" y="-27775"/>
            <a:ext cx="2862326" cy="13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>
            <p:ph hasCustomPrompt="1" type="title"/>
          </p:nvPr>
        </p:nvSpPr>
        <p:spPr>
          <a:xfrm flipH="1">
            <a:off x="5401850" y="1302875"/>
            <a:ext cx="2883000" cy="11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67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5"/>
          <p:cNvSpPr txBox="1"/>
          <p:nvPr>
            <p:ph idx="2" type="title"/>
          </p:nvPr>
        </p:nvSpPr>
        <p:spPr>
          <a:xfrm>
            <a:off x="5025950" y="2312200"/>
            <a:ext cx="3634800" cy="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15"/>
          <p:cNvSpPr txBox="1"/>
          <p:nvPr>
            <p:ph idx="1" type="subTitle"/>
          </p:nvPr>
        </p:nvSpPr>
        <p:spPr>
          <a:xfrm>
            <a:off x="5517500" y="3217775"/>
            <a:ext cx="26517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>
            <a:alphaModFix/>
          </a:blip>
          <a:srcRect b="46177" l="32774" r="-19227" t="5886"/>
          <a:stretch/>
        </p:blipFill>
        <p:spPr>
          <a:xfrm flipH="1">
            <a:off x="6185699" y="3688850"/>
            <a:ext cx="2958976" cy="150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4">
            <a:alphaModFix/>
          </a:blip>
          <a:srcRect b="0" l="0" r="51097" t="42627"/>
          <a:stretch/>
        </p:blipFill>
        <p:spPr>
          <a:xfrm>
            <a:off x="7529374" y="-38650"/>
            <a:ext cx="1615300" cy="17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5">
            <a:alphaModFix/>
          </a:blip>
          <a:srcRect b="6766" l="64122" r="-2883" t="1296"/>
          <a:stretch/>
        </p:blipFill>
        <p:spPr>
          <a:xfrm flipH="1" rot="10800000">
            <a:off x="-39676" y="2410676"/>
            <a:ext cx="1280350" cy="27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6">
            <a:alphaModFix/>
          </a:blip>
          <a:srcRect b="42310" l="7080" r="-7080" t="-13243"/>
          <a:stretch/>
        </p:blipFill>
        <p:spPr>
          <a:xfrm rot="10800000">
            <a:off x="-192750" y="1248"/>
            <a:ext cx="2405849" cy="156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1" name="Google Shape;111;p17"/>
          <p:cNvPicPr preferRelativeResize="0"/>
          <p:nvPr/>
        </p:nvPicPr>
        <p:blipFill rotWithShape="1">
          <a:blip r:embed="rId3">
            <a:alphaModFix/>
          </a:blip>
          <a:srcRect b="62222" l="-30338" r="20376" t="7375"/>
          <a:stretch/>
        </p:blipFill>
        <p:spPr>
          <a:xfrm rot="-5399998">
            <a:off x="5924262" y="1921715"/>
            <a:ext cx="5192799" cy="131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 rotWithShape="1">
          <a:blip r:embed="rId4">
            <a:alphaModFix/>
          </a:blip>
          <a:srcRect b="-1976" l="6929" r="21850" t="76241"/>
          <a:stretch/>
        </p:blipFill>
        <p:spPr>
          <a:xfrm flipH="1" rot="10800000">
            <a:off x="2940876" y="3995876"/>
            <a:ext cx="4149299" cy="120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5">
            <a:alphaModFix/>
          </a:blip>
          <a:srcRect b="42310" l="7080" r="-7080" t="-13243"/>
          <a:stretch/>
        </p:blipFill>
        <p:spPr>
          <a:xfrm rot="10800000">
            <a:off x="-429399" y="1248"/>
            <a:ext cx="2405849" cy="156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6">
            <a:alphaModFix/>
          </a:blip>
          <a:srcRect b="60695" l="48808" r="-22380" t="-40843"/>
          <a:stretch/>
        </p:blipFill>
        <p:spPr>
          <a:xfrm>
            <a:off x="-22653" y="2776125"/>
            <a:ext cx="2430125" cy="242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idx="1" type="subTitle"/>
          </p:nvPr>
        </p:nvSpPr>
        <p:spPr>
          <a:xfrm>
            <a:off x="3406650" y="2794600"/>
            <a:ext cx="23307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2" type="subTitle"/>
          </p:nvPr>
        </p:nvSpPr>
        <p:spPr>
          <a:xfrm>
            <a:off x="5858600" y="2794605"/>
            <a:ext cx="23307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3" type="subTitle"/>
          </p:nvPr>
        </p:nvSpPr>
        <p:spPr>
          <a:xfrm>
            <a:off x="5858600" y="2324625"/>
            <a:ext cx="2330700" cy="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4" type="subTitle"/>
          </p:nvPr>
        </p:nvSpPr>
        <p:spPr>
          <a:xfrm>
            <a:off x="954700" y="2794600"/>
            <a:ext cx="2330700" cy="7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idx="5" type="subTitle"/>
          </p:nvPr>
        </p:nvSpPr>
        <p:spPr>
          <a:xfrm>
            <a:off x="954700" y="2324625"/>
            <a:ext cx="2330700" cy="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6" type="subTitle"/>
          </p:nvPr>
        </p:nvSpPr>
        <p:spPr>
          <a:xfrm>
            <a:off x="3406650" y="2324625"/>
            <a:ext cx="2330700" cy="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b="42464" l="-10894" r="5431" t="2509"/>
          <a:stretch/>
        </p:blipFill>
        <p:spPr>
          <a:xfrm flipH="1" rot="5399997">
            <a:off x="-864738" y="772689"/>
            <a:ext cx="3105500" cy="1483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4">
            <a:alphaModFix/>
          </a:blip>
          <a:srcRect b="2537" l="14877" r="13902" t="71727"/>
          <a:stretch/>
        </p:blipFill>
        <p:spPr>
          <a:xfrm rot="10800000">
            <a:off x="2580176" y="3995876"/>
            <a:ext cx="4149299" cy="120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5">
            <a:alphaModFix/>
          </a:blip>
          <a:srcRect b="15840" l="14813" r="51242" t="-4336"/>
          <a:stretch/>
        </p:blipFill>
        <p:spPr>
          <a:xfrm flipH="1" rot="10800000">
            <a:off x="7904426" y="-38201"/>
            <a:ext cx="1286375" cy="307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8" name="Google Shape;128;p19"/>
          <p:cNvSpPr txBox="1"/>
          <p:nvPr>
            <p:ph idx="1" type="subTitle"/>
          </p:nvPr>
        </p:nvSpPr>
        <p:spPr>
          <a:xfrm>
            <a:off x="5336952" y="3161794"/>
            <a:ext cx="23307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2" type="subTitle"/>
          </p:nvPr>
        </p:nvSpPr>
        <p:spPr>
          <a:xfrm>
            <a:off x="2009750" y="3161794"/>
            <a:ext cx="23307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3" type="subTitle"/>
          </p:nvPr>
        </p:nvSpPr>
        <p:spPr>
          <a:xfrm>
            <a:off x="2009750" y="2699822"/>
            <a:ext cx="23307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4" type="subTitle"/>
          </p:nvPr>
        </p:nvSpPr>
        <p:spPr>
          <a:xfrm>
            <a:off x="5336953" y="2699822"/>
            <a:ext cx="23307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32" name="Google Shape;132;p19"/>
          <p:cNvSpPr txBox="1"/>
          <p:nvPr>
            <p:ph idx="5" type="subTitle"/>
          </p:nvPr>
        </p:nvSpPr>
        <p:spPr>
          <a:xfrm>
            <a:off x="5336952" y="1750801"/>
            <a:ext cx="23307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19"/>
          <p:cNvSpPr txBox="1"/>
          <p:nvPr>
            <p:ph idx="6" type="subTitle"/>
          </p:nvPr>
        </p:nvSpPr>
        <p:spPr>
          <a:xfrm>
            <a:off x="2009750" y="1750801"/>
            <a:ext cx="23307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7" type="subTitle"/>
          </p:nvPr>
        </p:nvSpPr>
        <p:spPr>
          <a:xfrm>
            <a:off x="2009750" y="1296604"/>
            <a:ext cx="23307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8" type="subTitle"/>
          </p:nvPr>
        </p:nvSpPr>
        <p:spPr>
          <a:xfrm>
            <a:off x="5336953" y="1296604"/>
            <a:ext cx="23307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-2415" l="25555" r="-2740" t="45043"/>
          <a:stretch/>
        </p:blipFill>
        <p:spPr>
          <a:xfrm>
            <a:off x="-38351" y="-43100"/>
            <a:ext cx="2549424" cy="17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 rotWithShape="1">
          <a:blip r:embed="rId4">
            <a:alphaModFix/>
          </a:blip>
          <a:srcRect b="6766" l="64122" r="-2883" t="1296"/>
          <a:stretch/>
        </p:blipFill>
        <p:spPr>
          <a:xfrm rot="10800000">
            <a:off x="7865651" y="2406226"/>
            <a:ext cx="1280350" cy="27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5">
            <a:alphaModFix/>
          </a:blip>
          <a:srcRect b="42310" l="7080" r="-7080" t="-13243"/>
          <a:stretch/>
        </p:blipFill>
        <p:spPr>
          <a:xfrm flipH="1" rot="10800000">
            <a:off x="6893226" y="-3202"/>
            <a:ext cx="2405849" cy="156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6">
            <a:alphaModFix/>
          </a:blip>
          <a:srcRect b="15840" l="14813" r="51242" t="-4336"/>
          <a:stretch/>
        </p:blipFill>
        <p:spPr>
          <a:xfrm rot="5400000">
            <a:off x="558401" y="3686475"/>
            <a:ext cx="860274" cy="205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idx="1" type="subTitle"/>
          </p:nvPr>
        </p:nvSpPr>
        <p:spPr>
          <a:xfrm>
            <a:off x="5665950" y="3973325"/>
            <a:ext cx="18285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0"/>
          <p:cNvSpPr txBox="1"/>
          <p:nvPr>
            <p:ph idx="2" type="subTitle"/>
          </p:nvPr>
        </p:nvSpPr>
        <p:spPr>
          <a:xfrm>
            <a:off x="2260125" y="3973325"/>
            <a:ext cx="18285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0"/>
          <p:cNvSpPr txBox="1"/>
          <p:nvPr>
            <p:ph idx="3" type="subTitle"/>
          </p:nvPr>
        </p:nvSpPr>
        <p:spPr>
          <a:xfrm>
            <a:off x="5665950" y="1641825"/>
            <a:ext cx="18285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20"/>
          <p:cNvSpPr txBox="1"/>
          <p:nvPr>
            <p:ph idx="4" type="subTitle"/>
          </p:nvPr>
        </p:nvSpPr>
        <p:spPr>
          <a:xfrm>
            <a:off x="5665950" y="1170500"/>
            <a:ext cx="1828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45" name="Google Shape;145;p20"/>
          <p:cNvSpPr txBox="1"/>
          <p:nvPr>
            <p:ph idx="5" type="subTitle"/>
          </p:nvPr>
        </p:nvSpPr>
        <p:spPr>
          <a:xfrm>
            <a:off x="2260125" y="1641825"/>
            <a:ext cx="18285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20"/>
          <p:cNvSpPr txBox="1"/>
          <p:nvPr>
            <p:ph idx="6" type="subTitle"/>
          </p:nvPr>
        </p:nvSpPr>
        <p:spPr>
          <a:xfrm>
            <a:off x="2260125" y="1170500"/>
            <a:ext cx="1828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47" name="Google Shape;147;p20"/>
          <p:cNvSpPr txBox="1"/>
          <p:nvPr>
            <p:ph idx="7" type="subTitle"/>
          </p:nvPr>
        </p:nvSpPr>
        <p:spPr>
          <a:xfrm>
            <a:off x="5665950" y="2812449"/>
            <a:ext cx="18285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8" type="subTitle"/>
          </p:nvPr>
        </p:nvSpPr>
        <p:spPr>
          <a:xfrm>
            <a:off x="5665950" y="2344171"/>
            <a:ext cx="1828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idx="9" type="subTitle"/>
          </p:nvPr>
        </p:nvSpPr>
        <p:spPr>
          <a:xfrm>
            <a:off x="2260125" y="2812449"/>
            <a:ext cx="18285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0"/>
          <p:cNvSpPr txBox="1"/>
          <p:nvPr>
            <p:ph idx="13" type="subTitle"/>
          </p:nvPr>
        </p:nvSpPr>
        <p:spPr>
          <a:xfrm>
            <a:off x="2260125" y="2344154"/>
            <a:ext cx="1828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idx="14" type="subTitle"/>
          </p:nvPr>
        </p:nvSpPr>
        <p:spPr>
          <a:xfrm>
            <a:off x="5665950" y="3512825"/>
            <a:ext cx="1828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52" name="Google Shape;152;p20"/>
          <p:cNvSpPr txBox="1"/>
          <p:nvPr>
            <p:ph idx="15" type="subTitle"/>
          </p:nvPr>
        </p:nvSpPr>
        <p:spPr>
          <a:xfrm>
            <a:off x="2260125" y="3512825"/>
            <a:ext cx="1828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3">
            <a:alphaModFix/>
          </a:blip>
          <a:srcRect b="35807" l="25415" r="11580" t="2038"/>
          <a:stretch/>
        </p:blipFill>
        <p:spPr>
          <a:xfrm flipH="1">
            <a:off x="6988276" y="3243275"/>
            <a:ext cx="2156399" cy="19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 rotWithShape="1">
          <a:blip r:embed="rId4">
            <a:alphaModFix/>
          </a:blip>
          <a:srcRect b="-6712" l="20274" r="9766" t="49340"/>
          <a:stretch/>
        </p:blipFill>
        <p:spPr>
          <a:xfrm flipH="1">
            <a:off x="6833901" y="-38650"/>
            <a:ext cx="2310774" cy="17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 rotWithShape="1">
          <a:blip r:embed="rId5">
            <a:alphaModFix/>
          </a:blip>
          <a:srcRect b="-8929" l="59697" r="11295" t="-9189"/>
          <a:stretch/>
        </p:blipFill>
        <p:spPr>
          <a:xfrm flipH="1" rot="10800000">
            <a:off x="-39675" y="1619051"/>
            <a:ext cx="958150" cy="35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 rotWithShape="1">
          <a:blip r:embed="rId6">
            <a:alphaModFix/>
          </a:blip>
          <a:srcRect b="42310" l="7080" r="-7080" t="-13243"/>
          <a:stretch/>
        </p:blipFill>
        <p:spPr>
          <a:xfrm rot="10800000">
            <a:off x="-192750" y="1248"/>
            <a:ext cx="2405849" cy="156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hasCustomPrompt="1" type="title"/>
          </p:nvPr>
        </p:nvSpPr>
        <p:spPr>
          <a:xfrm flipH="1">
            <a:off x="1127625" y="1471525"/>
            <a:ext cx="2883000" cy="11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67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2" type="title"/>
          </p:nvPr>
        </p:nvSpPr>
        <p:spPr>
          <a:xfrm>
            <a:off x="751725" y="2480850"/>
            <a:ext cx="3634800" cy="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1243275" y="3386425"/>
            <a:ext cx="26517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b="37622" l="-5587" r="40005" t="4308"/>
          <a:stretch/>
        </p:blipFill>
        <p:spPr>
          <a:xfrm rot="10799995">
            <a:off x="-24325" y="-40098"/>
            <a:ext cx="3928550" cy="3185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hasCustomPrompt="1" type="title"/>
          </p:nvPr>
        </p:nvSpPr>
        <p:spPr>
          <a:xfrm>
            <a:off x="2813250" y="172325"/>
            <a:ext cx="3517500" cy="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0" name="Google Shape;160;p21"/>
          <p:cNvSpPr txBox="1"/>
          <p:nvPr>
            <p:ph idx="1" type="subTitle"/>
          </p:nvPr>
        </p:nvSpPr>
        <p:spPr>
          <a:xfrm>
            <a:off x="3180750" y="1121700"/>
            <a:ext cx="27825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hasCustomPrompt="1" idx="2" type="title"/>
          </p:nvPr>
        </p:nvSpPr>
        <p:spPr>
          <a:xfrm>
            <a:off x="2813250" y="1652701"/>
            <a:ext cx="3517500" cy="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2" name="Google Shape;162;p21"/>
          <p:cNvSpPr txBox="1"/>
          <p:nvPr>
            <p:ph idx="3" type="subTitle"/>
          </p:nvPr>
        </p:nvSpPr>
        <p:spPr>
          <a:xfrm>
            <a:off x="3180750" y="2602199"/>
            <a:ext cx="27825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1"/>
          <p:cNvSpPr txBox="1"/>
          <p:nvPr>
            <p:ph hasCustomPrompt="1" idx="4" type="title"/>
          </p:nvPr>
        </p:nvSpPr>
        <p:spPr>
          <a:xfrm>
            <a:off x="2813250" y="3133200"/>
            <a:ext cx="3517500" cy="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4" name="Google Shape;164;p21"/>
          <p:cNvSpPr txBox="1"/>
          <p:nvPr>
            <p:ph idx="5" type="subTitle"/>
          </p:nvPr>
        </p:nvSpPr>
        <p:spPr>
          <a:xfrm>
            <a:off x="3180750" y="4082775"/>
            <a:ext cx="2782500" cy="6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28471" l="1364" r="34277" t="-10050"/>
          <a:stretch/>
        </p:blipFill>
        <p:spPr>
          <a:xfrm>
            <a:off x="6589450" y="2178700"/>
            <a:ext cx="2554551" cy="29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 rotWithShape="1">
          <a:blip r:embed="rId4">
            <a:alphaModFix/>
          </a:blip>
          <a:srcRect b="23868" l="902" r="-7082" t="5199"/>
          <a:stretch/>
        </p:blipFill>
        <p:spPr>
          <a:xfrm flipH="1" rot="10800000">
            <a:off x="6744525" y="-3199"/>
            <a:ext cx="2554551" cy="156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5">
            <a:alphaModFix/>
          </a:blip>
          <a:srcRect b="11139" l="58265" r="14320" t="5478"/>
          <a:stretch/>
        </p:blipFill>
        <p:spPr>
          <a:xfrm rot="5400000">
            <a:off x="882900" y="-960850"/>
            <a:ext cx="1031950" cy="28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6">
            <a:alphaModFix/>
          </a:blip>
          <a:srcRect b="5339" l="5792" r="49612" t="50890"/>
          <a:stretch/>
        </p:blipFill>
        <p:spPr>
          <a:xfrm rot="10800000">
            <a:off x="-38351" y="3151976"/>
            <a:ext cx="2598176" cy="204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idx="1" type="subTitle"/>
          </p:nvPr>
        </p:nvSpPr>
        <p:spPr>
          <a:xfrm>
            <a:off x="5376950" y="2776225"/>
            <a:ext cx="3115500" cy="12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1" name="Google Shape;171;p22"/>
          <p:cNvSpPr txBox="1"/>
          <p:nvPr>
            <p:ph type="title"/>
          </p:nvPr>
        </p:nvSpPr>
        <p:spPr>
          <a:xfrm>
            <a:off x="5376950" y="1521200"/>
            <a:ext cx="24216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72" name="Google Shape;172;p22"/>
          <p:cNvPicPr preferRelativeResize="0"/>
          <p:nvPr/>
        </p:nvPicPr>
        <p:blipFill rotWithShape="1">
          <a:blip r:embed="rId3">
            <a:alphaModFix/>
          </a:blip>
          <a:srcRect b="44357" l="27244" r="7731" t="6470"/>
          <a:stretch/>
        </p:blipFill>
        <p:spPr>
          <a:xfrm flipH="1">
            <a:off x="6951125" y="3610500"/>
            <a:ext cx="2326900" cy="161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 rotWithShape="1">
          <a:blip r:embed="rId4">
            <a:alphaModFix/>
          </a:blip>
          <a:srcRect b="-6046" l="-773" r="14847" t="59498"/>
          <a:stretch/>
        </p:blipFill>
        <p:spPr>
          <a:xfrm flipH="1">
            <a:off x="-29353" y="-61925"/>
            <a:ext cx="2941101" cy="145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 rotWithShape="1">
          <a:blip r:embed="rId5">
            <a:alphaModFix/>
          </a:blip>
          <a:srcRect b="42310" l="7080" r="-7080" t="-13243"/>
          <a:stretch/>
        </p:blipFill>
        <p:spPr>
          <a:xfrm flipH="1" rot="10800000">
            <a:off x="7164951" y="-2"/>
            <a:ext cx="2405849" cy="156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 rotWithShape="1">
          <a:blip r:embed="rId5">
            <a:alphaModFix/>
          </a:blip>
          <a:srcRect b="-3513" l="50400" r="-21327" t="42088"/>
          <a:stretch/>
        </p:blipFill>
        <p:spPr>
          <a:xfrm flipH="1" rot="10800000">
            <a:off x="-29350" y="3830301"/>
            <a:ext cx="1706425" cy="135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idx="1" type="subTitle"/>
          </p:nvPr>
        </p:nvSpPr>
        <p:spPr>
          <a:xfrm>
            <a:off x="5342688" y="3239700"/>
            <a:ext cx="31155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23"/>
          <p:cNvSpPr txBox="1"/>
          <p:nvPr>
            <p:ph type="title"/>
          </p:nvPr>
        </p:nvSpPr>
        <p:spPr>
          <a:xfrm>
            <a:off x="5342700" y="1452350"/>
            <a:ext cx="2807700" cy="16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79" name="Google Shape;179;p23"/>
          <p:cNvPicPr preferRelativeResize="0"/>
          <p:nvPr/>
        </p:nvPicPr>
        <p:blipFill rotWithShape="1">
          <a:blip r:embed="rId3">
            <a:alphaModFix/>
          </a:blip>
          <a:srcRect b="44357" l="27244" r="7731" t="6470"/>
          <a:stretch/>
        </p:blipFill>
        <p:spPr>
          <a:xfrm>
            <a:off x="-41378" y="3610500"/>
            <a:ext cx="2326900" cy="161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 rotWithShape="1">
          <a:blip r:embed="rId4">
            <a:alphaModFix/>
          </a:blip>
          <a:srcRect b="-6046" l="-773" r="14847" t="59498"/>
          <a:stretch/>
        </p:blipFill>
        <p:spPr>
          <a:xfrm>
            <a:off x="6324899" y="-61925"/>
            <a:ext cx="2941101" cy="145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 rotWithShape="1">
          <a:blip r:embed="rId5">
            <a:alphaModFix/>
          </a:blip>
          <a:srcRect b="42310" l="7080" r="-7080" t="-13243"/>
          <a:stretch/>
        </p:blipFill>
        <p:spPr>
          <a:xfrm rot="10800000">
            <a:off x="-334153" y="-2"/>
            <a:ext cx="2405849" cy="156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 rotWithShape="1">
          <a:blip r:embed="rId5">
            <a:alphaModFix/>
          </a:blip>
          <a:srcRect b="-3513" l="50400" r="-21327" t="42088"/>
          <a:stretch/>
        </p:blipFill>
        <p:spPr>
          <a:xfrm rot="10800000">
            <a:off x="7559571" y="3830301"/>
            <a:ext cx="1706425" cy="135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2200650" y="1178925"/>
            <a:ext cx="4742700" cy="3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b="1" sz="2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b="1" sz="2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b="1" sz="2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b="1" sz="2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b="1" sz="2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b="1" sz="2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b="1" sz="2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24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86" name="Google Shape;186;p24"/>
          <p:cNvPicPr preferRelativeResize="0"/>
          <p:nvPr/>
        </p:nvPicPr>
        <p:blipFill rotWithShape="1">
          <a:blip r:embed="rId3">
            <a:alphaModFix/>
          </a:blip>
          <a:srcRect b="56534" l="11988" r="5503" t="8009"/>
          <a:stretch/>
        </p:blipFill>
        <p:spPr>
          <a:xfrm rot="-5399998">
            <a:off x="5559863" y="1557314"/>
            <a:ext cx="5192799" cy="204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 rotWithShape="1">
          <a:blip r:embed="rId4">
            <a:alphaModFix/>
          </a:blip>
          <a:srcRect b="-2650" l="35458" r="15760" t="62004"/>
          <a:stretch/>
        </p:blipFill>
        <p:spPr>
          <a:xfrm flipH="1" rot="10800000">
            <a:off x="-37962" y="3518249"/>
            <a:ext cx="2476274" cy="165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 rotWithShape="1">
          <a:blip r:embed="rId5">
            <a:alphaModFix/>
          </a:blip>
          <a:srcRect b="44097" l="2733" r="31085" t="6588"/>
          <a:stretch/>
        </p:blipFill>
        <p:spPr>
          <a:xfrm rot="10800000">
            <a:off x="-53850" y="-38201"/>
            <a:ext cx="2508050" cy="17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 two columns 1">
  <p:cSld name="CUSTOM_9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764325" y="985525"/>
            <a:ext cx="3747600" cy="3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p25"/>
          <p:cNvSpPr txBox="1"/>
          <p:nvPr>
            <p:ph type="title"/>
          </p:nvPr>
        </p:nvSpPr>
        <p:spPr>
          <a:xfrm>
            <a:off x="721125" y="3832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2" name="Google Shape;192;p25"/>
          <p:cNvSpPr txBox="1"/>
          <p:nvPr>
            <p:ph idx="2" type="body"/>
          </p:nvPr>
        </p:nvSpPr>
        <p:spPr>
          <a:xfrm>
            <a:off x="4675400" y="1654525"/>
            <a:ext cx="37476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5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 b="50130" l="26359" r="-12812" t="698"/>
          <a:stretch/>
        </p:blipFill>
        <p:spPr>
          <a:xfrm>
            <a:off x="-40350" y="3688850"/>
            <a:ext cx="2958976" cy="154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 rotWithShape="1">
          <a:blip r:embed="rId4">
            <a:alphaModFix/>
          </a:blip>
          <a:srcRect b="0" l="0" r="51097" t="42627"/>
          <a:stretch/>
        </p:blipFill>
        <p:spPr>
          <a:xfrm flipH="1">
            <a:off x="-40350" y="-38650"/>
            <a:ext cx="1615300" cy="17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 rotWithShape="1">
          <a:blip r:embed="rId5">
            <a:alphaModFix/>
          </a:blip>
          <a:srcRect b="6766" l="64122" r="-2883" t="1296"/>
          <a:stretch/>
        </p:blipFill>
        <p:spPr>
          <a:xfrm rot="10800000">
            <a:off x="7863650" y="2410676"/>
            <a:ext cx="1280350" cy="278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 rotWithShape="1">
          <a:blip r:embed="rId6">
            <a:alphaModFix/>
          </a:blip>
          <a:srcRect b="42310" l="7080" r="-7080" t="-13243"/>
          <a:stretch/>
        </p:blipFill>
        <p:spPr>
          <a:xfrm flipH="1" rot="10800000">
            <a:off x="6891225" y="1248"/>
            <a:ext cx="2405849" cy="156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ctrTitle"/>
          </p:nvPr>
        </p:nvSpPr>
        <p:spPr>
          <a:xfrm>
            <a:off x="1443625" y="674900"/>
            <a:ext cx="2777400" cy="10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9" name="Google Shape;199;p26"/>
          <p:cNvSpPr txBox="1"/>
          <p:nvPr>
            <p:ph idx="1" type="subTitle"/>
          </p:nvPr>
        </p:nvSpPr>
        <p:spPr>
          <a:xfrm>
            <a:off x="1443625" y="1723075"/>
            <a:ext cx="3267300" cy="18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 b="49252" l="10587" r="-5454" t="4326"/>
          <a:stretch/>
        </p:blipFill>
        <p:spPr>
          <a:xfrm flipH="1">
            <a:off x="5949050" y="3688850"/>
            <a:ext cx="3246950" cy="145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 rotWithShape="1">
          <a:blip r:embed="rId4">
            <a:alphaModFix/>
          </a:blip>
          <a:srcRect b="0" l="0" r="43955" t="42781"/>
          <a:stretch/>
        </p:blipFill>
        <p:spPr>
          <a:xfrm>
            <a:off x="7292725" y="-33975"/>
            <a:ext cx="1851276" cy="173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 rotWithShape="1">
          <a:blip r:embed="rId5">
            <a:alphaModFix/>
          </a:blip>
          <a:srcRect b="6773" l="64122" r="-2883" t="-16374"/>
          <a:stretch/>
        </p:blipFill>
        <p:spPr>
          <a:xfrm>
            <a:off x="0" y="1925900"/>
            <a:ext cx="1280350" cy="331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 rotWithShape="1">
          <a:blip r:embed="rId6">
            <a:alphaModFix/>
          </a:blip>
          <a:srcRect b="42310" l="7080" r="-7080" t="-13243"/>
          <a:stretch/>
        </p:blipFill>
        <p:spPr>
          <a:xfrm rot="10800000">
            <a:off x="-429399" y="1248"/>
            <a:ext cx="2405849" cy="156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hanks">
  <p:cSld name="CUSTOM_9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b="57714" l="19135" r="5410" t="11883"/>
          <a:stretch/>
        </p:blipFill>
        <p:spPr>
          <a:xfrm flipH="1" rot="-5400003">
            <a:off x="6705138" y="1084564"/>
            <a:ext cx="3563101" cy="131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4">
            <a:alphaModFix/>
          </a:blip>
          <a:srcRect b="2524" l="28952" r="-1368" t="58877"/>
          <a:stretch/>
        </p:blipFill>
        <p:spPr>
          <a:xfrm rot="10800000">
            <a:off x="4928074" y="3369324"/>
            <a:ext cx="4219001" cy="180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>
            <p:ph idx="1" type="subTitle"/>
          </p:nvPr>
        </p:nvSpPr>
        <p:spPr>
          <a:xfrm>
            <a:off x="4708500" y="1601425"/>
            <a:ext cx="3617400" cy="14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Catamaran Medium"/>
                <a:ea typeface="Catamaran Medium"/>
                <a:cs typeface="Catamaran Medium"/>
                <a:sym typeface="Catamaran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8" name="Google Shape;208;p27"/>
          <p:cNvSpPr txBox="1"/>
          <p:nvPr/>
        </p:nvSpPr>
        <p:spPr>
          <a:xfrm>
            <a:off x="4708500" y="3537350"/>
            <a:ext cx="35292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7"/>
              </a:rPr>
              <a:t>Freepi</a:t>
            </a:r>
            <a:r>
              <a:rPr b="1"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k</a:t>
            </a:r>
            <a:endParaRPr b="1"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09" name="Google Shape;209;p27"/>
          <p:cNvPicPr preferRelativeResize="0"/>
          <p:nvPr/>
        </p:nvPicPr>
        <p:blipFill rotWithShape="1">
          <a:blip r:embed="rId8">
            <a:alphaModFix/>
          </a:blip>
          <a:srcRect b="44357" l="27244" r="7731" t="6470"/>
          <a:stretch/>
        </p:blipFill>
        <p:spPr>
          <a:xfrm>
            <a:off x="-41378" y="3610500"/>
            <a:ext cx="2326900" cy="161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 rotWithShape="1">
          <a:blip r:embed="rId9">
            <a:alphaModFix/>
          </a:blip>
          <a:srcRect b="42310" l="7080" r="-7080" t="-13243"/>
          <a:stretch/>
        </p:blipFill>
        <p:spPr>
          <a:xfrm rot="10800000">
            <a:off x="-334153" y="-2"/>
            <a:ext cx="2405849" cy="156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>
            <p:ph type="ctrTitle"/>
          </p:nvPr>
        </p:nvSpPr>
        <p:spPr>
          <a:xfrm>
            <a:off x="4708500" y="301975"/>
            <a:ext cx="3994200" cy="12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87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8"/>
          <p:cNvPicPr preferRelativeResize="0"/>
          <p:nvPr/>
        </p:nvPicPr>
        <p:blipFill rotWithShape="1">
          <a:blip r:embed="rId3">
            <a:alphaModFix/>
          </a:blip>
          <a:srcRect b="35807" l="25415" r="11580" t="2038"/>
          <a:stretch/>
        </p:blipFill>
        <p:spPr>
          <a:xfrm flipH="1">
            <a:off x="6988276" y="3243275"/>
            <a:ext cx="2156399" cy="19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 rotWithShape="1">
          <a:blip r:embed="rId4">
            <a:alphaModFix/>
          </a:blip>
          <a:srcRect b="-6712" l="20274" r="9766" t="49340"/>
          <a:stretch/>
        </p:blipFill>
        <p:spPr>
          <a:xfrm flipH="1">
            <a:off x="6833901" y="-38650"/>
            <a:ext cx="2310774" cy="17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 rotWithShape="1">
          <a:blip r:embed="rId5">
            <a:alphaModFix/>
          </a:blip>
          <a:srcRect b="-8929" l="59697" r="11295" t="-9189"/>
          <a:stretch/>
        </p:blipFill>
        <p:spPr>
          <a:xfrm flipH="1" rot="10800000">
            <a:off x="-39675" y="1619051"/>
            <a:ext cx="958150" cy="35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 rotWithShape="1">
          <a:blip r:embed="rId6">
            <a:alphaModFix/>
          </a:blip>
          <a:srcRect b="42310" l="7080" r="-7080" t="-13243"/>
          <a:stretch/>
        </p:blipFill>
        <p:spPr>
          <a:xfrm rot="10800000">
            <a:off x="-192750" y="1248"/>
            <a:ext cx="2405849" cy="156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 b="49344" l="10587" r="-5454" t="8631"/>
          <a:stretch/>
        </p:blipFill>
        <p:spPr>
          <a:xfrm rot="10800000">
            <a:off x="4297400" y="-63049"/>
            <a:ext cx="4980625" cy="202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 rotWithShape="1">
          <a:blip r:embed="rId4">
            <a:alphaModFix/>
          </a:blip>
          <a:srcRect b="63166" l="-3736" r="-647" t="4016"/>
          <a:stretch/>
        </p:blipFill>
        <p:spPr>
          <a:xfrm>
            <a:off x="1064900" y="3790974"/>
            <a:ext cx="4831274" cy="139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 rotWithShape="1">
          <a:blip r:embed="rId5">
            <a:alphaModFix/>
          </a:blip>
          <a:srcRect b="2513" l="-3810" r="26049" t="60076"/>
          <a:stretch/>
        </p:blipFill>
        <p:spPr>
          <a:xfrm rot="-5400000">
            <a:off x="-1196537" y="1099214"/>
            <a:ext cx="4154824" cy="183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 rotWithShape="1">
          <a:blip r:embed="rId6">
            <a:alphaModFix/>
          </a:blip>
          <a:srcRect b="42310" l="7080" r="-7080" t="-13243"/>
          <a:stretch/>
        </p:blipFill>
        <p:spPr>
          <a:xfrm>
            <a:off x="7108076" y="3580952"/>
            <a:ext cx="2405849" cy="156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96650" y="969550"/>
            <a:ext cx="7550700" cy="3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3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b="0" l="0" r="39320" t="39558"/>
          <a:stretch/>
        </p:blipFill>
        <p:spPr>
          <a:xfrm>
            <a:off x="7292723" y="-131500"/>
            <a:ext cx="2004351" cy="18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4">
            <a:alphaModFix/>
          </a:blip>
          <a:srcRect b="6773" l="64122" r="-2883" t="-16374"/>
          <a:stretch/>
        </p:blipFill>
        <p:spPr>
          <a:xfrm>
            <a:off x="0" y="1925900"/>
            <a:ext cx="1280350" cy="331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 rotWithShape="1">
          <a:blip r:embed="rId5">
            <a:alphaModFix/>
          </a:blip>
          <a:srcRect b="42310" l="7080" r="-7080" t="-13243"/>
          <a:stretch/>
        </p:blipFill>
        <p:spPr>
          <a:xfrm rot="10800000">
            <a:off x="-429399" y="1248"/>
            <a:ext cx="2405849" cy="156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5">
            <a:alphaModFix/>
          </a:blip>
          <a:srcRect b="-3513" l="50400" r="-21327" t="42088"/>
          <a:stretch/>
        </p:blipFill>
        <p:spPr>
          <a:xfrm rot="10800000">
            <a:off x="7495400" y="3830301"/>
            <a:ext cx="1706425" cy="135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5032694" y="3052824"/>
            <a:ext cx="2190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5032681" y="2593900"/>
            <a:ext cx="21900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1921319" y="3052824"/>
            <a:ext cx="21900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1921306" y="2593900"/>
            <a:ext cx="21900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500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b="22964" l="31768" r="-2460" t="-1340"/>
          <a:stretch/>
        </p:blipFill>
        <p:spPr>
          <a:xfrm flipH="1">
            <a:off x="6847901" y="2797575"/>
            <a:ext cx="2334874" cy="237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4">
            <a:alphaModFix/>
          </a:blip>
          <a:srcRect b="51664" l="-2703" r="16048" t="5155"/>
          <a:stretch/>
        </p:blipFill>
        <p:spPr>
          <a:xfrm flipH="1" rot="10800000">
            <a:off x="6320450" y="-27775"/>
            <a:ext cx="2862326" cy="13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5">
            <a:alphaModFix/>
          </a:blip>
          <a:srcRect b="2685" l="-14510" r="23019" t="50765"/>
          <a:stretch/>
        </p:blipFill>
        <p:spPr>
          <a:xfrm flipH="1" rot="-5400000">
            <a:off x="-907201" y="2953001"/>
            <a:ext cx="3021950" cy="140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 rotWithShape="1">
          <a:blip r:embed="rId6">
            <a:alphaModFix/>
          </a:blip>
          <a:srcRect b="19678" l="29928" r="6422" t="6231"/>
          <a:stretch/>
        </p:blipFill>
        <p:spPr>
          <a:xfrm rot="5400000">
            <a:off x="55038" y="-418563"/>
            <a:ext cx="1669699" cy="17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3">
            <a:alphaModFix/>
          </a:blip>
          <a:srcRect b="44357" l="27244" r="7731" t="6470"/>
          <a:stretch/>
        </p:blipFill>
        <p:spPr>
          <a:xfrm flipH="1">
            <a:off x="6951125" y="3610500"/>
            <a:ext cx="2326900" cy="161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 rotWithShape="1">
          <a:blip r:embed="rId4">
            <a:alphaModFix/>
          </a:blip>
          <a:srcRect b="-6046" l="-773" r="14847" t="59498"/>
          <a:stretch/>
        </p:blipFill>
        <p:spPr>
          <a:xfrm flipH="1">
            <a:off x="-29353" y="-61925"/>
            <a:ext cx="2941101" cy="145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 rotWithShape="1">
          <a:blip r:embed="rId5">
            <a:alphaModFix/>
          </a:blip>
          <a:srcRect b="42310" l="7080" r="-7080" t="-13243"/>
          <a:stretch/>
        </p:blipFill>
        <p:spPr>
          <a:xfrm flipH="1" rot="10800000">
            <a:off x="7164951" y="-2"/>
            <a:ext cx="2405849" cy="156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5">
            <a:alphaModFix/>
          </a:blip>
          <a:srcRect b="-3513" l="50400" r="-21327" t="42088"/>
          <a:stretch/>
        </p:blipFill>
        <p:spPr>
          <a:xfrm flipH="1" rot="10800000">
            <a:off x="-29350" y="3830301"/>
            <a:ext cx="1706425" cy="135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 flipH="1">
            <a:off x="4865587" y="965225"/>
            <a:ext cx="34110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7"/>
          <p:cNvSpPr txBox="1"/>
          <p:nvPr>
            <p:ph idx="1" type="subTitle"/>
          </p:nvPr>
        </p:nvSpPr>
        <p:spPr>
          <a:xfrm flipH="1">
            <a:off x="4745875" y="1873075"/>
            <a:ext cx="3530700" cy="23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 sz="21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 b="452" l="30083" r="-1303" t="73811"/>
          <a:stretch/>
        </p:blipFill>
        <p:spPr>
          <a:xfrm rot="10800000">
            <a:off x="5041501" y="3987751"/>
            <a:ext cx="4149299" cy="120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4">
            <a:alphaModFix/>
          </a:blip>
          <a:srcRect b="59860" l="890" r="23626" t="3469"/>
          <a:stretch/>
        </p:blipFill>
        <p:spPr>
          <a:xfrm flipH="1" rot="10800000">
            <a:off x="6330100" y="-38199"/>
            <a:ext cx="2860699" cy="127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898250" y="586200"/>
            <a:ext cx="5347500" cy="3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3">
            <a:alphaModFix/>
          </a:blip>
          <a:srcRect b="49545" l="16630" r="-11497" t="1283"/>
          <a:stretch/>
        </p:blipFill>
        <p:spPr>
          <a:xfrm flipH="1">
            <a:off x="4297400" y="2857950"/>
            <a:ext cx="4980625" cy="23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 rotWithShape="1">
          <a:blip r:embed="rId4">
            <a:alphaModFix/>
          </a:blip>
          <a:srcRect b="70285" l="10668" r="-15052" t="-1540"/>
          <a:stretch/>
        </p:blipFill>
        <p:spPr>
          <a:xfrm flipH="1" rot="10800000">
            <a:off x="2226850" y="-47750"/>
            <a:ext cx="4831274" cy="13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8"/>
          <p:cNvPicPr preferRelativeResize="0"/>
          <p:nvPr/>
        </p:nvPicPr>
        <p:blipFill rotWithShape="1">
          <a:blip r:embed="rId5">
            <a:alphaModFix/>
          </a:blip>
          <a:srcRect b="-8453" l="-800" r="800" t="61904"/>
          <a:stretch/>
        </p:blipFill>
        <p:spPr>
          <a:xfrm flipH="1" rot="-5400000">
            <a:off x="-1583436" y="1333213"/>
            <a:ext cx="5343200" cy="227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 rotWithShape="1">
          <a:blip r:embed="rId6">
            <a:alphaModFix/>
          </a:blip>
          <a:srcRect b="42310" l="7080" r="-7080" t="-13243"/>
          <a:stretch/>
        </p:blipFill>
        <p:spPr>
          <a:xfrm flipH="1" rot="10800000">
            <a:off x="7164951" y="-2"/>
            <a:ext cx="2405849" cy="156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923088" y="1624850"/>
            <a:ext cx="3411000" cy="8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4923088" y="2439050"/>
            <a:ext cx="3443700" cy="14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57" name="Google Shape;57;p9"/>
          <p:cNvPicPr preferRelativeResize="0"/>
          <p:nvPr/>
        </p:nvPicPr>
        <p:blipFill rotWithShape="1">
          <a:blip r:embed="rId3">
            <a:alphaModFix/>
          </a:blip>
          <a:srcRect b="-11350" l="8732" r="18434" t="50909"/>
          <a:stretch/>
        </p:blipFill>
        <p:spPr>
          <a:xfrm flipH="1">
            <a:off x="6169351" y="-56875"/>
            <a:ext cx="2405849" cy="18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 rotWithShape="1">
          <a:blip r:embed="rId4">
            <a:alphaModFix/>
          </a:blip>
          <a:srcRect b="6773" l="64122" r="-2883" t="-16374"/>
          <a:stretch/>
        </p:blipFill>
        <p:spPr>
          <a:xfrm flipH="1">
            <a:off x="7892126" y="1925900"/>
            <a:ext cx="1280350" cy="331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 rotWithShape="1">
          <a:blip r:embed="rId5">
            <a:alphaModFix/>
          </a:blip>
          <a:srcRect b="-3513" l="50400" r="-21327" t="42088"/>
          <a:stretch/>
        </p:blipFill>
        <p:spPr>
          <a:xfrm flipH="1" rot="10800000">
            <a:off x="-29350" y="3830301"/>
            <a:ext cx="1706425" cy="135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943800" y="285475"/>
            <a:ext cx="3633900" cy="13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3">
            <a:alphaModFix/>
          </a:blip>
          <a:srcRect b="43891" l="7710" r="15104" t="-7262"/>
          <a:stretch/>
        </p:blipFill>
        <p:spPr>
          <a:xfrm>
            <a:off x="6594575" y="3226850"/>
            <a:ext cx="2549424" cy="19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0"/>
          <p:cNvPicPr preferRelativeResize="0"/>
          <p:nvPr/>
        </p:nvPicPr>
        <p:blipFill rotWithShape="1">
          <a:blip r:embed="rId4">
            <a:alphaModFix/>
          </a:blip>
          <a:srcRect b="23868" l="902" r="-7082" t="5199"/>
          <a:stretch/>
        </p:blipFill>
        <p:spPr>
          <a:xfrm flipH="1" rot="10800000">
            <a:off x="6744525" y="-3199"/>
            <a:ext cx="2554551" cy="156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0"/>
          <p:cNvPicPr preferRelativeResize="0"/>
          <p:nvPr/>
        </p:nvPicPr>
        <p:blipFill rotWithShape="1">
          <a:blip r:embed="rId5">
            <a:alphaModFix/>
          </a:blip>
          <a:srcRect b="47374" l="-13298" r="20041" t="7196"/>
          <a:stretch/>
        </p:blipFill>
        <p:spPr>
          <a:xfrm rot="5400000">
            <a:off x="-692937" y="3434588"/>
            <a:ext cx="2363501" cy="105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veat Brush"/>
              <a:buNone/>
              <a:defRPr sz="3500">
                <a:solidFill>
                  <a:schemeClr val="dk1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idx="1" type="subTitle"/>
          </p:nvPr>
        </p:nvSpPr>
        <p:spPr>
          <a:xfrm rot="253">
            <a:off x="2530200" y="3032775"/>
            <a:ext cx="4083600" cy="5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1600">
                <a:solidFill>
                  <a:srgbClr val="000000"/>
                </a:solidFill>
              </a:rPr>
              <a:t>Trabalho Prático LI4 - 23/24</a:t>
            </a:r>
            <a:endParaRPr sz="1600"/>
          </a:p>
        </p:txBody>
      </p:sp>
      <p:sp>
        <p:nvSpPr>
          <p:cNvPr id="227" name="Google Shape;227;p30"/>
          <p:cNvSpPr txBox="1"/>
          <p:nvPr>
            <p:ph type="ctrTitle"/>
          </p:nvPr>
        </p:nvSpPr>
        <p:spPr>
          <a:xfrm rot="-810">
            <a:off x="2025300" y="1673025"/>
            <a:ext cx="5093400" cy="13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Galeria Lelo</a:t>
            </a:r>
            <a:endParaRPr/>
          </a:p>
        </p:txBody>
      </p:sp>
      <p:pic>
        <p:nvPicPr>
          <p:cNvPr id="228" name="Google Shape;228;p30"/>
          <p:cNvPicPr preferRelativeResize="0"/>
          <p:nvPr/>
        </p:nvPicPr>
        <p:blipFill rotWithShape="1">
          <a:blip r:embed="rId3">
            <a:alphaModFix amt="83000"/>
          </a:blip>
          <a:srcRect b="-2088" l="-7159" r="6179" t="51632"/>
          <a:stretch/>
        </p:blipFill>
        <p:spPr>
          <a:xfrm flipH="1" rot="-9">
            <a:off x="4527099" y="-53871"/>
            <a:ext cx="3438376" cy="157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 rotWithShape="1">
          <a:blip r:embed="rId4">
            <a:alphaModFix amt="88000"/>
          </a:blip>
          <a:srcRect b="3846" l="16261" r="1025" t="52841"/>
          <a:stretch/>
        </p:blipFill>
        <p:spPr>
          <a:xfrm rot="10800000">
            <a:off x="4792124" y="3201199"/>
            <a:ext cx="4083451" cy="1957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6707825" y="3741650"/>
            <a:ext cx="2108400" cy="129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Grupo 25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	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Ivan Ribeiro A100538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João Longo A95536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José Freitas A96140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Pedro Ferreira A100709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Ricardo Veloso A69239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/>
          <p:nvPr>
            <p:ph type="title"/>
          </p:nvPr>
        </p:nvSpPr>
        <p:spPr>
          <a:xfrm>
            <a:off x="931150" y="290925"/>
            <a:ext cx="70974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/>
              <a:t>2.2. Apresentação dos cenários construídos</a:t>
            </a:r>
            <a:endParaRPr sz="3300"/>
          </a:p>
        </p:txBody>
      </p:sp>
      <p:sp>
        <p:nvSpPr>
          <p:cNvPr id="294" name="Google Shape;294;p39"/>
          <p:cNvSpPr txBox="1"/>
          <p:nvPr/>
        </p:nvSpPr>
        <p:spPr>
          <a:xfrm>
            <a:off x="1388375" y="1154500"/>
            <a:ext cx="65385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50">
                <a:latin typeface="Caveat Brush"/>
                <a:ea typeface="Caveat Brush"/>
                <a:cs typeface="Caveat Brush"/>
                <a:sym typeface="Caveat Brush"/>
              </a:rPr>
              <a:t>Cenário 3 - Administrador cria leilão</a:t>
            </a:r>
            <a:endParaRPr sz="2550"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50">
                <a:latin typeface="Didact Gothic"/>
                <a:ea typeface="Didact Gothic"/>
                <a:cs typeface="Didact Gothic"/>
                <a:sym typeface="Didact Gothic"/>
              </a:rPr>
              <a:t>A galeria pretende vender um dos seus quadros na plataforma. Um administrador entra na plataforma, coloca alguns detalhes sobre o artigo que vai vender: tipo de objeto (desenho, escultura, fotografia, impressão, pintura/quadro), nome do artista, nome da obra, técnica (acrílico sobre papel,...), estado (bom estado, excelente estado, mau, péssimo), dimensões totais (altura, largura, comprimento) em centímetros, peso em gramas, uma descrição sobre o artigo e foto(s). Coloca também um preço base (mínimo pelo qual está disposto a vender o artigo) e especifica o tempo de duração do leilão (entre tempo mínimo - 2h - e máximo permitido - 7 dias). Confirma a submissão.</a:t>
            </a:r>
            <a:endParaRPr sz="215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1034625" y="580800"/>
            <a:ext cx="7202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/>
              <a:t>2.2. Apresentação dos cenários construídos</a:t>
            </a:r>
            <a:endParaRPr sz="3300"/>
          </a:p>
        </p:txBody>
      </p:sp>
      <p:sp>
        <p:nvSpPr>
          <p:cNvPr id="300" name="Google Shape;300;p40"/>
          <p:cNvSpPr txBox="1"/>
          <p:nvPr/>
        </p:nvSpPr>
        <p:spPr>
          <a:xfrm>
            <a:off x="815200" y="1470025"/>
            <a:ext cx="72633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aveat Brush"/>
                <a:ea typeface="Caveat Brush"/>
                <a:cs typeface="Caveat Brush"/>
                <a:sym typeface="Caveat Brush"/>
              </a:rPr>
              <a:t>Cenário 4 - Utilizador autentica-se na plataforma, procura um leilão por nome na barra de pesquisa, escolhe um leilão nos resultados da pesquisa, e licita num ‘novo’ leilão</a:t>
            </a:r>
            <a:endParaRPr sz="1600"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O João acede à plataforma e carrega em “login”, ao que lhe é pedido para inserir o seu email e a password. Insere os seus credenciais. É autenticado na plataforma. Utilizador observa leilões a decorrer na página inicial. Escreve, na barra de pesquisa, “Quadro Mona Lisa”, ao que vários resultados semelhantes são mostrados de leillões a decorrer, cada um com o título do artigo e do artista, imagem do artigo, maior licitação atual e tempo restante. Clica num deles, abrindo a tela detalhada de um leilão específico. Clica no botão licitar, ao que se abre uma nova interface, onde o João insere a quantia que pretende licitar, sempre maior que a licitação atual, e confirma a sua licitação. A interface do leilão altera-se para mostrar a sua licitação como a maior licitação, e esta fica adicionada ao seu histórico.</a:t>
            </a:r>
            <a:endParaRPr sz="180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>
            <p:ph type="title"/>
          </p:nvPr>
        </p:nvSpPr>
        <p:spPr>
          <a:xfrm>
            <a:off x="721125" y="3832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2.3.1. Requisitos funcionais</a:t>
            </a:r>
            <a:endParaRPr/>
          </a:p>
        </p:txBody>
      </p:sp>
      <p:sp>
        <p:nvSpPr>
          <p:cNvPr id="306" name="Google Shape;306;p41"/>
          <p:cNvSpPr txBox="1"/>
          <p:nvPr>
            <p:ph idx="2" type="body"/>
          </p:nvPr>
        </p:nvSpPr>
        <p:spPr>
          <a:xfrm>
            <a:off x="721125" y="1412600"/>
            <a:ext cx="3492600" cy="19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Um utilizador/administrador deve ser capaz de fazer login na plataforma.</a:t>
            </a:r>
            <a:endParaRPr sz="1400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Administradores devem ser capazes de criar leilões</a:t>
            </a:r>
            <a:endParaRPr sz="1400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Um administrador deve ter a possibilidade de definir uma licitação mínima</a:t>
            </a:r>
            <a:endParaRPr sz="1400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07" name="Google Shape;307;p41"/>
          <p:cNvSpPr txBox="1"/>
          <p:nvPr/>
        </p:nvSpPr>
        <p:spPr>
          <a:xfrm>
            <a:off x="4268916" y="1412600"/>
            <a:ext cx="3869700" cy="29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Um licitador pode licitar várias vezes no mesmo leilão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Um licitador pode licitar em vários leilões ao mesmo tempo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Administradores não podem licitar em leilões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Um utilizador pode licitar num leilão, mesmo que seja o maior licitador atual nesse leilão.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2"/>
          <p:cNvSpPr txBox="1"/>
          <p:nvPr>
            <p:ph idx="15" type="title"/>
          </p:nvPr>
        </p:nvSpPr>
        <p:spPr>
          <a:xfrm>
            <a:off x="1588047" y="337150"/>
            <a:ext cx="59679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2.3.1. Requisitos funcionais</a:t>
            </a:r>
            <a:endParaRPr/>
          </a:p>
        </p:txBody>
      </p:sp>
      <p:sp>
        <p:nvSpPr>
          <p:cNvPr id="313" name="Google Shape;313;p42"/>
          <p:cNvSpPr/>
          <p:nvPr/>
        </p:nvSpPr>
        <p:spPr>
          <a:xfrm rot="-1869146">
            <a:off x="1457207" y="1765787"/>
            <a:ext cx="3821" cy="7642"/>
          </a:xfrm>
          <a:custGeom>
            <a:rect b="b" l="l" r="r" t="t"/>
            <a:pathLst>
              <a:path extrusionOk="0" h="58" w="29">
                <a:moveTo>
                  <a:pt x="0" y="0"/>
                </a:moveTo>
                <a:lnTo>
                  <a:pt x="12" y="57"/>
                </a:lnTo>
                <a:lnTo>
                  <a:pt x="29" y="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Sacramento"/>
              <a:ea typeface="Sacramento"/>
              <a:cs typeface="Sacramento"/>
              <a:sym typeface="Sacramento"/>
            </a:endParaRPr>
          </a:p>
        </p:txBody>
      </p:sp>
      <p:sp>
        <p:nvSpPr>
          <p:cNvPr id="314" name="Google Shape;314;p42"/>
          <p:cNvSpPr txBox="1"/>
          <p:nvPr/>
        </p:nvSpPr>
        <p:spPr>
          <a:xfrm>
            <a:off x="1282650" y="1257150"/>
            <a:ext cx="6474600" cy="33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Didact Gothic"/>
              <a:buChar char="●"/>
            </a:pPr>
            <a:r>
              <a:rPr lang="en">
                <a:solidFill>
                  <a:srgbClr val="242424"/>
                </a:solidFill>
                <a:latin typeface="Didact Gothic"/>
                <a:ea typeface="Didact Gothic"/>
                <a:cs typeface="Didact Gothic"/>
                <a:sym typeface="Didact Gothic"/>
              </a:rPr>
              <a:t>A foto de capa de cada leilão é a primeira foto introduzida pelo criador do leilão.</a:t>
            </a:r>
            <a:endParaRPr>
              <a:solidFill>
                <a:srgbClr val="24242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Didact Gothic"/>
              <a:buChar char="●"/>
            </a:pPr>
            <a:r>
              <a:rPr lang="en">
                <a:solidFill>
                  <a:srgbClr val="242424"/>
                </a:solidFill>
                <a:latin typeface="Didact Gothic"/>
                <a:ea typeface="Didact Gothic"/>
                <a:cs typeface="Didact Gothic"/>
                <a:sym typeface="Didact Gothic"/>
              </a:rPr>
              <a:t>Um leilão tem apenas um administrador associado.</a:t>
            </a:r>
            <a:endParaRPr>
              <a:solidFill>
                <a:srgbClr val="24242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Didact Gothic"/>
              <a:buChar char="●"/>
            </a:pPr>
            <a:r>
              <a:rPr lang="en">
                <a:solidFill>
                  <a:srgbClr val="242424"/>
                </a:solidFill>
                <a:latin typeface="Didact Gothic"/>
                <a:ea typeface="Didact Gothic"/>
                <a:cs typeface="Didact Gothic"/>
                <a:sym typeface="Didact Gothic"/>
              </a:rPr>
              <a:t>O lucro da galeria associada a cada artigo vendido é uma taxa fixa de 20% do preço da licitação final (sem incluir o custo de envio).</a:t>
            </a:r>
            <a:endParaRPr>
              <a:solidFill>
                <a:srgbClr val="24242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Didact Gothic"/>
              <a:buChar char="●"/>
            </a:pPr>
            <a:r>
              <a:rPr lang="en">
                <a:solidFill>
                  <a:srgbClr val="242424"/>
                </a:solidFill>
                <a:latin typeface="Didact Gothic"/>
                <a:ea typeface="Didact Gothic"/>
                <a:cs typeface="Didact Gothic"/>
                <a:sym typeface="Didact Gothic"/>
              </a:rPr>
              <a:t>Nas categorias da secção “licitações”, todas as listas de leilões devem ser apresentadas por ordem cronológica, do leilão mais recente em cima, para o leilão mais antigo em baixo. A data pela qual se faz a ordem cronológica é a data da última licitação desse utilizador no leilão.</a:t>
            </a:r>
            <a:endParaRPr>
              <a:solidFill>
                <a:srgbClr val="242424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.3.2. Requisitos não funcionais</a:t>
            </a:r>
            <a:endParaRPr/>
          </a:p>
        </p:txBody>
      </p:sp>
      <p:sp>
        <p:nvSpPr>
          <p:cNvPr id="320" name="Google Shape;320;p43"/>
          <p:cNvSpPr txBox="1"/>
          <p:nvPr>
            <p:ph idx="1" type="body"/>
          </p:nvPr>
        </p:nvSpPr>
        <p:spPr>
          <a:xfrm>
            <a:off x="1094925" y="1219550"/>
            <a:ext cx="6943500" cy="3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42424"/>
              </a:buClr>
              <a:buSzPts val="1500"/>
              <a:buFont typeface="Caveat Brush"/>
              <a:buAutoNum type="arabicPeriod"/>
            </a:pPr>
            <a:r>
              <a:rPr lang="en" sz="1700">
                <a:solidFill>
                  <a:srgbClr val="242424"/>
                </a:solidFill>
                <a:latin typeface="Caveat Brush"/>
                <a:ea typeface="Caveat Brush"/>
                <a:cs typeface="Caveat Brush"/>
                <a:sym typeface="Caveat Brush"/>
              </a:rPr>
              <a:t>Desempenho:</a:t>
            </a:r>
            <a:r>
              <a:rPr lang="en" sz="1600">
                <a:solidFill>
                  <a:srgbClr val="242424"/>
                </a:solidFill>
                <a:latin typeface="Caveat Brush"/>
                <a:ea typeface="Caveat Brush"/>
                <a:cs typeface="Caveat Brush"/>
                <a:sym typeface="Caveat Brush"/>
              </a:rPr>
              <a:t> </a:t>
            </a:r>
            <a:r>
              <a:rPr lang="en" sz="1500">
                <a:solidFill>
                  <a:srgbClr val="242424"/>
                </a:solidFill>
              </a:rPr>
              <a:t>O sistema deve lidar com múltiplos leilões e licitações em simultâneo sem atrasos significativos.</a:t>
            </a:r>
            <a:endParaRPr sz="1500">
              <a:solidFill>
                <a:srgbClr val="242424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42424"/>
              </a:buClr>
              <a:buSzPts val="1500"/>
              <a:buFont typeface="Caveat Brush"/>
              <a:buAutoNum type="arabicPeriod"/>
            </a:pPr>
            <a:r>
              <a:rPr lang="en" sz="1700">
                <a:solidFill>
                  <a:srgbClr val="242424"/>
                </a:solidFill>
                <a:latin typeface="Caveat Brush"/>
                <a:ea typeface="Caveat Brush"/>
                <a:cs typeface="Caveat Brush"/>
                <a:sym typeface="Caveat Brush"/>
              </a:rPr>
              <a:t>Acessibilidade:</a:t>
            </a:r>
            <a:r>
              <a:rPr lang="en" sz="1700">
                <a:solidFill>
                  <a:srgbClr val="242424"/>
                </a:solidFill>
              </a:rPr>
              <a:t> </a:t>
            </a:r>
            <a:r>
              <a:rPr lang="en" sz="1500">
                <a:solidFill>
                  <a:srgbClr val="242424"/>
                </a:solidFill>
              </a:rPr>
              <a:t>A interface do utilizador deve ser intuitiva e fácil de utilizar para todos os tipos de utilizadores.</a:t>
            </a:r>
            <a:endParaRPr sz="1500">
              <a:solidFill>
                <a:srgbClr val="242424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42424"/>
              </a:buClr>
              <a:buSzPts val="1500"/>
              <a:buFont typeface="Caveat Brush"/>
              <a:buAutoNum type="arabicPeriod"/>
            </a:pPr>
            <a:r>
              <a:rPr lang="en" sz="1700">
                <a:solidFill>
                  <a:srgbClr val="242424"/>
                </a:solidFill>
                <a:latin typeface="Caveat Brush"/>
                <a:ea typeface="Caveat Brush"/>
                <a:cs typeface="Caveat Brush"/>
                <a:sym typeface="Caveat Brush"/>
              </a:rPr>
              <a:t>Confiabilidade:</a:t>
            </a:r>
            <a:r>
              <a:rPr lang="en" sz="1500">
                <a:solidFill>
                  <a:srgbClr val="242424"/>
                </a:solidFill>
              </a:rPr>
              <a:t> O sistema deve apresentar-se disponível e funcional a maioria do tempo para evitar interrupções nos leilões a decorrer.</a:t>
            </a:r>
            <a:endParaRPr sz="1500">
              <a:solidFill>
                <a:srgbClr val="242424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42424"/>
              </a:buClr>
              <a:buSzPts val="1500"/>
              <a:buFont typeface="Caveat Brush"/>
              <a:buAutoNum type="arabicPeriod"/>
            </a:pPr>
            <a:r>
              <a:rPr lang="en" sz="1700">
                <a:solidFill>
                  <a:srgbClr val="242424"/>
                </a:solidFill>
                <a:latin typeface="Caveat Brush"/>
                <a:ea typeface="Caveat Brush"/>
                <a:cs typeface="Caveat Brush"/>
                <a:sym typeface="Caveat Brush"/>
              </a:rPr>
              <a:t>Responsividade:</a:t>
            </a:r>
            <a:r>
              <a:rPr b="1" lang="en" sz="1500">
                <a:solidFill>
                  <a:srgbClr val="242424"/>
                </a:solidFill>
              </a:rPr>
              <a:t> </a:t>
            </a:r>
            <a:r>
              <a:rPr lang="en" sz="1500">
                <a:solidFill>
                  <a:srgbClr val="242424"/>
                </a:solidFill>
              </a:rPr>
              <a:t>A plataforma deve responder rapidamente às ações dos utilizadores, como licitações e atualizações de página.</a:t>
            </a:r>
            <a:endParaRPr sz="1500">
              <a:solidFill>
                <a:srgbClr val="24242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44"/>
          <p:cNvGrpSpPr/>
          <p:nvPr/>
        </p:nvGrpSpPr>
        <p:grpSpPr>
          <a:xfrm>
            <a:off x="121050" y="801175"/>
            <a:ext cx="8901900" cy="4246200"/>
            <a:chOff x="53400" y="774475"/>
            <a:chExt cx="8901900" cy="4246200"/>
          </a:xfrm>
        </p:grpSpPr>
        <p:sp>
          <p:nvSpPr>
            <p:cNvPr id="326" name="Google Shape;326;p44"/>
            <p:cNvSpPr/>
            <p:nvPr/>
          </p:nvSpPr>
          <p:spPr>
            <a:xfrm>
              <a:off x="53400" y="774475"/>
              <a:ext cx="8901900" cy="4246200"/>
            </a:xfrm>
            <a:prstGeom prst="rect">
              <a:avLst/>
            </a:prstGeom>
            <a:solidFill>
              <a:srgbClr val="F8FAFB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pic>
          <p:nvPicPr>
            <p:cNvPr id="327" name="Google Shape;327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1613" y="916450"/>
              <a:ext cx="8725473" cy="39622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8" name="Google Shape;328;p44"/>
          <p:cNvSpPr txBox="1"/>
          <p:nvPr>
            <p:ph type="title"/>
          </p:nvPr>
        </p:nvSpPr>
        <p:spPr>
          <a:xfrm>
            <a:off x="796638" y="12010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.1. Aspetos estruturais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r>
              <a:rPr lang="en"/>
              <a:t>. Aspetos comportamentais</a:t>
            </a:r>
            <a:endParaRPr/>
          </a:p>
        </p:txBody>
      </p:sp>
      <p:grpSp>
        <p:nvGrpSpPr>
          <p:cNvPr id="334" name="Google Shape;334;p45"/>
          <p:cNvGrpSpPr/>
          <p:nvPr/>
        </p:nvGrpSpPr>
        <p:grpSpPr>
          <a:xfrm>
            <a:off x="37350" y="1028850"/>
            <a:ext cx="8715353" cy="3962250"/>
            <a:chOff x="37350" y="1028850"/>
            <a:chExt cx="8715353" cy="3962250"/>
          </a:xfrm>
        </p:grpSpPr>
        <p:grpSp>
          <p:nvGrpSpPr>
            <p:cNvPr id="335" name="Google Shape;335;p45"/>
            <p:cNvGrpSpPr/>
            <p:nvPr/>
          </p:nvGrpSpPr>
          <p:grpSpPr>
            <a:xfrm>
              <a:off x="152400" y="1028850"/>
              <a:ext cx="8600303" cy="3962250"/>
              <a:chOff x="138398" y="1028850"/>
              <a:chExt cx="8600303" cy="3962250"/>
            </a:xfrm>
          </p:grpSpPr>
          <p:pic>
            <p:nvPicPr>
              <p:cNvPr id="336" name="Google Shape;336;p4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38398" y="1028850"/>
                <a:ext cx="8600303" cy="39622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7" name="Google Shape;337;p45"/>
              <p:cNvSpPr/>
              <p:nvPr/>
            </p:nvSpPr>
            <p:spPr>
              <a:xfrm>
                <a:off x="5180845" y="1050180"/>
                <a:ext cx="98100" cy="182100"/>
              </a:xfrm>
              <a:prstGeom prst="rect">
                <a:avLst/>
              </a:prstGeom>
              <a:solidFill>
                <a:srgbClr val="7ACF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Didact Gothic"/>
                  <a:ea typeface="Didact Gothic"/>
                  <a:cs typeface="Didact Gothic"/>
                  <a:sym typeface="Didact Gothic"/>
                </a:endParaRPr>
              </a:p>
            </p:txBody>
          </p:sp>
        </p:grpSp>
        <p:sp>
          <p:nvSpPr>
            <p:cNvPr id="338" name="Google Shape;338;p45"/>
            <p:cNvSpPr/>
            <p:nvPr/>
          </p:nvSpPr>
          <p:spPr>
            <a:xfrm>
              <a:off x="37350" y="1028850"/>
              <a:ext cx="1511700" cy="182100"/>
            </a:xfrm>
            <a:prstGeom prst="rect">
              <a:avLst/>
            </a:prstGeom>
            <a:solidFill>
              <a:srgbClr val="FBF9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  <p:sp>
          <p:nvSpPr>
            <p:cNvPr id="339" name="Google Shape;339;p45"/>
            <p:cNvSpPr/>
            <p:nvPr/>
          </p:nvSpPr>
          <p:spPr>
            <a:xfrm>
              <a:off x="1563580" y="1045508"/>
              <a:ext cx="1064100" cy="275400"/>
            </a:xfrm>
            <a:prstGeom prst="rect">
              <a:avLst/>
            </a:prstGeom>
            <a:solidFill>
              <a:srgbClr val="7ACF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idact Gothic"/>
                <a:ea typeface="Didact Gothic"/>
                <a:cs typeface="Didact Gothic"/>
                <a:sym typeface="Didact Gothic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6"/>
          <p:cNvPicPr preferRelativeResize="0"/>
          <p:nvPr/>
        </p:nvPicPr>
        <p:blipFill rotWithShape="1">
          <a:blip r:embed="rId3">
            <a:alphaModFix/>
          </a:blip>
          <a:srcRect b="44357" l="27244" r="7731" t="6470"/>
          <a:stretch/>
        </p:blipFill>
        <p:spPr>
          <a:xfrm>
            <a:off x="-41378" y="3610500"/>
            <a:ext cx="2326900" cy="161104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6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</a:t>
            </a:r>
            <a:r>
              <a:rPr lang="en"/>
              <a:t>. </a:t>
            </a:r>
            <a:r>
              <a:rPr lang="en"/>
              <a:t>Aspetos</a:t>
            </a:r>
            <a:r>
              <a:rPr lang="en"/>
              <a:t> comportamentais</a:t>
            </a:r>
            <a:endParaRPr/>
          </a:p>
        </p:txBody>
      </p:sp>
      <p:pic>
        <p:nvPicPr>
          <p:cNvPr id="346" name="Google Shape;34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00" y="1346625"/>
            <a:ext cx="8153101" cy="30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3.2. Aspetos comportamentais</a:t>
            </a:r>
            <a:endParaRPr/>
          </a:p>
        </p:txBody>
      </p:sp>
      <p:pic>
        <p:nvPicPr>
          <p:cNvPr id="352" name="Google Shape;3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5400"/>
            <a:ext cx="3952876" cy="2620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875" y="1655400"/>
            <a:ext cx="5191124" cy="1642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/>
          <p:nvPr>
            <p:ph type="title"/>
          </p:nvPr>
        </p:nvSpPr>
        <p:spPr>
          <a:xfrm>
            <a:off x="0" y="1078525"/>
            <a:ext cx="3749100" cy="19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</a:t>
            </a:r>
            <a:r>
              <a:rPr lang="en">
                <a:solidFill>
                  <a:srgbClr val="212121"/>
                </a:solidFill>
              </a:rPr>
              <a:t> </a:t>
            </a:r>
            <a:r>
              <a:rPr lang="en"/>
              <a:t>Apresentação geral da estrutura do sistema de dados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359" name="Google Shape;359;p48"/>
          <p:cNvSpPr txBox="1"/>
          <p:nvPr/>
        </p:nvSpPr>
        <p:spPr>
          <a:xfrm>
            <a:off x="1507800" y="3112000"/>
            <a:ext cx="2241300" cy="18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37373"/>
                </a:solidFill>
                <a:latin typeface="Didact Gothic"/>
                <a:ea typeface="Didact Gothic"/>
                <a:cs typeface="Didact Gothic"/>
                <a:sym typeface="Didact Gothic"/>
              </a:rPr>
              <a:t>Estado: </a:t>
            </a:r>
            <a:r>
              <a:rPr lang="en" sz="1100">
                <a:solidFill>
                  <a:srgbClr val="737373"/>
                </a:solidFill>
                <a:latin typeface="Didact Gothic"/>
                <a:ea typeface="Didact Gothic"/>
                <a:cs typeface="Didact Gothic"/>
                <a:sym typeface="Didact Gothic"/>
              </a:rPr>
              <a:t>ENUM('em_leilao', 'por_pagar', 'por_enviar', 'por_entregar', 'concluido')</a:t>
            </a:r>
            <a:endParaRPr sz="1100">
              <a:solidFill>
                <a:srgbClr val="73737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73737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37373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Produto_Tipo: </a:t>
            </a:r>
            <a:r>
              <a:rPr lang="en" sz="1100">
                <a:solidFill>
                  <a:srgbClr val="737373"/>
                </a:solidFill>
                <a:latin typeface="Didact Gothic"/>
                <a:ea typeface="Didact Gothic"/>
                <a:cs typeface="Didact Gothic"/>
                <a:sym typeface="Didact Gothic"/>
              </a:rPr>
              <a:t>ENUM(‘desenho', 'escultura', 'pintura', 'fotografia', 'outro')</a:t>
            </a:r>
            <a:endParaRPr sz="1100">
              <a:solidFill>
                <a:srgbClr val="73737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73737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737373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Produto_Estado: </a:t>
            </a:r>
            <a:r>
              <a:rPr lang="en" sz="1100">
                <a:solidFill>
                  <a:srgbClr val="737373"/>
                </a:solidFill>
                <a:latin typeface="Didact Gothic"/>
                <a:ea typeface="Didact Gothic"/>
                <a:cs typeface="Didact Gothic"/>
                <a:sym typeface="Didact Gothic"/>
              </a:rPr>
              <a:t>ENUM('excelente', </a:t>
            </a:r>
            <a:endParaRPr sz="1100">
              <a:solidFill>
                <a:srgbClr val="73737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37373"/>
                </a:solidFill>
                <a:latin typeface="Didact Gothic"/>
                <a:ea typeface="Didact Gothic"/>
                <a:cs typeface="Didact Gothic"/>
                <a:sym typeface="Didact Gothic"/>
              </a:rPr>
              <a:t>'bom', 'mau', 'pessimo')</a:t>
            </a:r>
            <a:endParaRPr sz="1100">
              <a:solidFill>
                <a:srgbClr val="73737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0" name="Google Shape;3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025" y="152400"/>
            <a:ext cx="432879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721125" y="383250"/>
            <a:ext cx="75507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Estrutura da apresentação</a:t>
            </a:r>
            <a:endParaRPr/>
          </a:p>
        </p:txBody>
      </p:sp>
      <p:sp>
        <p:nvSpPr>
          <p:cNvPr id="236" name="Google Shape;236;p31"/>
          <p:cNvSpPr txBox="1"/>
          <p:nvPr>
            <p:ph idx="4294967295" type="body"/>
          </p:nvPr>
        </p:nvSpPr>
        <p:spPr>
          <a:xfrm>
            <a:off x="720000" y="1130025"/>
            <a:ext cx="3787800" cy="36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veat Brush"/>
                <a:ea typeface="Caveat Brush"/>
                <a:cs typeface="Caveat Brush"/>
                <a:sym typeface="Caveat Brush"/>
              </a:rPr>
              <a:t>1.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 DEFINIÇÃO DO SISTEMA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Contextualizaç</a:t>
            </a:r>
            <a:r>
              <a:rPr lang="en" sz="1200"/>
              <a:t>ão</a:t>
            </a:r>
            <a:r>
              <a:rPr lang="en" sz="1200"/>
              <a:t>, Fundamentação, Objetivos, Viabilidade, Recursos e equipa de trabalho, Plano de execução</a:t>
            </a:r>
            <a:endParaRPr sz="1200">
              <a:highlight>
                <a:schemeClr val="accent2"/>
              </a:highlight>
            </a:endParaRPr>
          </a:p>
          <a:p>
            <a:pPr indent="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veat Brush"/>
                <a:ea typeface="Caveat Brush"/>
                <a:cs typeface="Caveat Brush"/>
                <a:sym typeface="Caveat Brush"/>
              </a:rPr>
              <a:t>2. 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DEFINIÇÃO DE REQUISITOS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Apresentação da estratégia e método</a:t>
            </a:r>
            <a:r>
              <a:rPr lang="en" sz="1200"/>
              <a:t>, cenários construídos, descrição geral dos requisitos</a:t>
            </a:r>
            <a:endParaRPr sz="1200"/>
          </a:p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veat Brush"/>
                <a:ea typeface="Caveat Brush"/>
                <a:cs typeface="Caveat Brush"/>
                <a:sym typeface="Caveat Brush"/>
              </a:rPr>
              <a:t>3. 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ESPECIFICAÇÃO E MODELAÇÃO DO SOFTWARE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Apresentação geral da especificação, aspetos estruturais, aspetos comportamentais</a:t>
            </a:r>
            <a:endParaRPr sz="1200"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 txBox="1"/>
          <p:nvPr>
            <p:ph idx="4294967295" type="body"/>
          </p:nvPr>
        </p:nvSpPr>
        <p:spPr>
          <a:xfrm>
            <a:off x="4609850" y="1130025"/>
            <a:ext cx="3787800" cy="35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veat Brush"/>
                <a:ea typeface="Caveat Brush"/>
                <a:cs typeface="Caveat Brush"/>
                <a:sym typeface="Caveat Brush"/>
              </a:rPr>
              <a:t>4.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 CONCEÇÃO DO SISTEMA DE DADOS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Apresentação geral da estrutura do sistema de dados</a:t>
            </a:r>
            <a:endParaRPr sz="1200"/>
          </a:p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veat Brush"/>
                <a:ea typeface="Caveat Brush"/>
                <a:cs typeface="Caveat Brush"/>
                <a:sym typeface="Caveat Brush"/>
              </a:rPr>
              <a:t>5</a:t>
            </a:r>
            <a:r>
              <a:rPr lang="en" sz="1600">
                <a:latin typeface="Caveat Brush"/>
                <a:ea typeface="Caveat Brush"/>
                <a:cs typeface="Caveat Brush"/>
                <a:sym typeface="Caveat Brush"/>
              </a:rPr>
              <a:t>. 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ESBOÇO DAS INTERFACES DO SISTEMA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Estrutura geral das interfaces do sistema, Caraterização das interfaces</a:t>
            </a:r>
            <a:endParaRPr sz="1200"/>
          </a:p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veat Brush"/>
                <a:ea typeface="Caveat Brush"/>
                <a:cs typeface="Caveat Brush"/>
                <a:sym typeface="Caveat Brush"/>
              </a:rPr>
              <a:t>6</a:t>
            </a:r>
            <a:r>
              <a:rPr lang="en" sz="1600">
                <a:latin typeface="Caveat Brush"/>
                <a:ea typeface="Caveat Brush"/>
                <a:cs typeface="Caveat Brush"/>
                <a:sym typeface="Caveat Brush"/>
              </a:rPr>
              <a:t>. 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IMPLEMENTAÇÃO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Arquitetura da solução, Interfaces e funcionalidades, Teste e validação</a:t>
            </a:r>
            <a:endParaRPr sz="1200"/>
          </a:p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latin typeface="Caveat Brush"/>
                <a:ea typeface="Caveat Brush"/>
                <a:cs typeface="Caveat Brush"/>
                <a:sym typeface="Caveat Brush"/>
              </a:rPr>
              <a:t>7. </a:t>
            </a:r>
            <a:r>
              <a:rPr lang="en">
                <a:latin typeface="Caveat Brush"/>
                <a:ea typeface="Caveat Brush"/>
                <a:cs typeface="Caveat Brush"/>
                <a:sym typeface="Caveat Brush"/>
              </a:rPr>
              <a:t>CONCLUSÕES E TRABALHO FUTURO</a:t>
            </a:r>
            <a:endParaRPr/>
          </a:p>
        </p:txBody>
      </p:sp>
      <p:cxnSp>
        <p:nvCxnSpPr>
          <p:cNvPr id="238" name="Google Shape;238;p31"/>
          <p:cNvCxnSpPr/>
          <p:nvPr/>
        </p:nvCxnSpPr>
        <p:spPr>
          <a:xfrm>
            <a:off x="4420850" y="1306275"/>
            <a:ext cx="8400" cy="3335400"/>
          </a:xfrm>
          <a:prstGeom prst="straightConnector1">
            <a:avLst/>
          </a:prstGeom>
          <a:noFill/>
          <a:ln cap="flat" cmpd="sng" w="9525">
            <a:solidFill>
              <a:srgbClr val="B3C3C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>
            <p:ph type="title"/>
          </p:nvPr>
        </p:nvSpPr>
        <p:spPr>
          <a:xfrm>
            <a:off x="1046900" y="290925"/>
            <a:ext cx="6870900" cy="11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5.1. Estrutura geral das Interfaces do Sistema</a:t>
            </a:r>
            <a:endParaRPr sz="3300"/>
          </a:p>
        </p:txBody>
      </p:sp>
      <p:pic>
        <p:nvPicPr>
          <p:cNvPr id="366" name="Google Shape;366;p49"/>
          <p:cNvPicPr preferRelativeResize="0"/>
          <p:nvPr/>
        </p:nvPicPr>
        <p:blipFill rotWithShape="1">
          <a:blip r:embed="rId3">
            <a:alphaModFix/>
          </a:blip>
          <a:srcRect b="13194" l="0" r="0" t="0"/>
          <a:stretch/>
        </p:blipFill>
        <p:spPr>
          <a:xfrm>
            <a:off x="1722400" y="1551150"/>
            <a:ext cx="5519900" cy="334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/>
          <p:nvPr>
            <p:ph type="title"/>
          </p:nvPr>
        </p:nvSpPr>
        <p:spPr>
          <a:xfrm>
            <a:off x="1865850" y="195425"/>
            <a:ext cx="54123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5.2. Mockups</a:t>
            </a:r>
            <a:endParaRPr sz="3300"/>
          </a:p>
        </p:txBody>
      </p:sp>
      <p:pic>
        <p:nvPicPr>
          <p:cNvPr id="372" name="Google Shape;37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625" y="1087700"/>
            <a:ext cx="3324233" cy="36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0"/>
          <p:cNvSpPr txBox="1"/>
          <p:nvPr/>
        </p:nvSpPr>
        <p:spPr>
          <a:xfrm>
            <a:off x="4502100" y="1087700"/>
            <a:ext cx="4054200" cy="3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Caveat Brush"/>
                <a:ea typeface="Caveat Brush"/>
                <a:cs typeface="Caveat Brush"/>
                <a:sym typeface="Caveat Brush"/>
              </a:rPr>
              <a:t>Requisitos associados</a:t>
            </a:r>
            <a:endParaRPr sz="1300">
              <a:latin typeface="Caveat Brush"/>
              <a:ea typeface="Caveat Brush"/>
              <a:cs typeface="Caveat Brush"/>
              <a:sym typeface="Caveat Brush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Didact Gothic"/>
              <a:buChar char="●"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“A tela inicial da aplicação deve conter uma barra de pesquisa”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Didact Gothic"/>
              <a:buChar char="●"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“O sistema deve poder selecionar aleatoriamente leilões a decorrer para destacar na tela inicial.”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Didact Gothic"/>
              <a:buChar char="●"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“Na tela inicial da aplicação devem ser apresentados aos utilizadores leilões a decorrer nesse momento, indicando título de leilão, foto de capa, tempo restante, maior licitação/preço mínimo de cada um desses leilões e custo com transporte.”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Didact Gothic"/>
              <a:buChar char="●"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“O título de um leilão será formado pelo nome do artista, mais o título da obra”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1"/>
          <p:cNvSpPr txBox="1"/>
          <p:nvPr>
            <p:ph type="title"/>
          </p:nvPr>
        </p:nvSpPr>
        <p:spPr>
          <a:xfrm>
            <a:off x="1865850" y="195425"/>
            <a:ext cx="54123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5.2. Mockups</a:t>
            </a:r>
            <a:endParaRPr sz="3300"/>
          </a:p>
        </p:txBody>
      </p:sp>
      <p:pic>
        <p:nvPicPr>
          <p:cNvPr id="379" name="Google Shape;3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905" y="1275938"/>
            <a:ext cx="3006497" cy="334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6925" y="1275950"/>
            <a:ext cx="3006500" cy="334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450" y="1275950"/>
            <a:ext cx="2876926" cy="3342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>
            <p:ph type="title"/>
          </p:nvPr>
        </p:nvSpPr>
        <p:spPr>
          <a:xfrm>
            <a:off x="1865850" y="195425"/>
            <a:ext cx="54123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5.2. Mockups</a:t>
            </a:r>
            <a:endParaRPr sz="3300"/>
          </a:p>
        </p:txBody>
      </p:sp>
      <p:pic>
        <p:nvPicPr>
          <p:cNvPr id="387" name="Google Shape;3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575" y="982225"/>
            <a:ext cx="3180931" cy="353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381" y="982225"/>
            <a:ext cx="3180931" cy="3536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 txBox="1"/>
          <p:nvPr>
            <p:ph type="title"/>
          </p:nvPr>
        </p:nvSpPr>
        <p:spPr>
          <a:xfrm>
            <a:off x="1865850" y="195425"/>
            <a:ext cx="54123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5.2. Mockups</a:t>
            </a:r>
            <a:endParaRPr sz="3300"/>
          </a:p>
        </p:txBody>
      </p:sp>
      <p:pic>
        <p:nvPicPr>
          <p:cNvPr id="394" name="Google Shape;3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825" y="1068800"/>
            <a:ext cx="3178944" cy="35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544" y="1068800"/>
            <a:ext cx="3180931" cy="3536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>
            <p:ph type="title"/>
          </p:nvPr>
        </p:nvSpPr>
        <p:spPr>
          <a:xfrm>
            <a:off x="1865850" y="195425"/>
            <a:ext cx="54123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5.2. Mockups</a:t>
            </a:r>
            <a:endParaRPr sz="3300"/>
          </a:p>
        </p:txBody>
      </p:sp>
      <p:pic>
        <p:nvPicPr>
          <p:cNvPr id="401" name="Google Shape;401;p54"/>
          <p:cNvPicPr preferRelativeResize="0"/>
          <p:nvPr/>
        </p:nvPicPr>
        <p:blipFill rotWithShape="1">
          <a:blip r:embed="rId3">
            <a:alphaModFix/>
          </a:blip>
          <a:srcRect b="8533" l="0" r="0" t="0"/>
          <a:stretch/>
        </p:blipFill>
        <p:spPr>
          <a:xfrm>
            <a:off x="1005725" y="1163250"/>
            <a:ext cx="3180924" cy="323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50" y="1302125"/>
            <a:ext cx="3324233" cy="36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2175" y="1302122"/>
            <a:ext cx="5207025" cy="292895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5"/>
          <p:cNvSpPr txBox="1"/>
          <p:nvPr>
            <p:ph type="title"/>
          </p:nvPr>
        </p:nvSpPr>
        <p:spPr>
          <a:xfrm>
            <a:off x="1588047" y="290675"/>
            <a:ext cx="59679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6.1. Mockups vs implementação</a:t>
            </a:r>
            <a:endParaRPr/>
          </a:p>
        </p:txBody>
      </p:sp>
      <p:sp>
        <p:nvSpPr>
          <p:cNvPr id="409" name="Google Shape;409;p55"/>
          <p:cNvSpPr txBox="1"/>
          <p:nvPr/>
        </p:nvSpPr>
        <p:spPr>
          <a:xfrm>
            <a:off x="3828650" y="4231075"/>
            <a:ext cx="352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NOTA: Fotos de implementação estão em dark mode, mas white mode é idêntico aos mockups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375" y="1611547"/>
            <a:ext cx="5153823" cy="2899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34" y="1371875"/>
            <a:ext cx="3180949" cy="36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6"/>
          <p:cNvSpPr txBox="1"/>
          <p:nvPr>
            <p:ph type="title"/>
          </p:nvPr>
        </p:nvSpPr>
        <p:spPr>
          <a:xfrm>
            <a:off x="1588047" y="290675"/>
            <a:ext cx="59679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6.1. Mockups vs implementação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900" y="1594405"/>
            <a:ext cx="5184302" cy="291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975" y="1330150"/>
            <a:ext cx="3180931" cy="3536577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7"/>
          <p:cNvSpPr txBox="1"/>
          <p:nvPr>
            <p:ph type="title"/>
          </p:nvPr>
        </p:nvSpPr>
        <p:spPr>
          <a:xfrm>
            <a:off x="1588047" y="290675"/>
            <a:ext cx="59679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6.1. Mockups vs implementação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450" y="1534525"/>
            <a:ext cx="5290752" cy="29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956" y="1302125"/>
            <a:ext cx="3180931" cy="353657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8"/>
          <p:cNvSpPr txBox="1"/>
          <p:nvPr>
            <p:ph type="title"/>
          </p:nvPr>
        </p:nvSpPr>
        <p:spPr>
          <a:xfrm>
            <a:off x="1588047" y="290675"/>
            <a:ext cx="59679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6.1. Interfaces e funcionalidades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idx="15"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1.1. Contextualização</a:t>
            </a:r>
            <a:endParaRPr/>
          </a:p>
        </p:txBody>
      </p:sp>
      <p:sp>
        <p:nvSpPr>
          <p:cNvPr id="244" name="Google Shape;244;p32"/>
          <p:cNvSpPr/>
          <p:nvPr/>
        </p:nvSpPr>
        <p:spPr>
          <a:xfrm rot="-1869146">
            <a:off x="1457207" y="1765787"/>
            <a:ext cx="3821" cy="7642"/>
          </a:xfrm>
          <a:custGeom>
            <a:rect b="b" l="l" r="r" t="t"/>
            <a:pathLst>
              <a:path extrusionOk="0" h="58" w="29">
                <a:moveTo>
                  <a:pt x="0" y="0"/>
                </a:moveTo>
                <a:lnTo>
                  <a:pt x="12" y="57"/>
                </a:lnTo>
                <a:lnTo>
                  <a:pt x="29" y="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Sacramento"/>
              <a:ea typeface="Sacramento"/>
              <a:cs typeface="Sacramento"/>
              <a:sym typeface="Sacramento"/>
            </a:endParaRPr>
          </a:p>
        </p:txBody>
      </p:sp>
      <p:sp>
        <p:nvSpPr>
          <p:cNvPr id="245" name="Google Shape;245;p32"/>
          <p:cNvSpPr txBox="1"/>
          <p:nvPr>
            <p:ph idx="4294967295" type="body"/>
          </p:nvPr>
        </p:nvSpPr>
        <p:spPr>
          <a:xfrm>
            <a:off x="1317750" y="1436775"/>
            <a:ext cx="6639900" cy="246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Char char="●"/>
            </a:pPr>
            <a:r>
              <a:rPr b="1" lang="en">
                <a:solidFill>
                  <a:srgbClr val="374151"/>
                </a:solidFill>
              </a:rPr>
              <a:t>SoftMicro</a:t>
            </a:r>
            <a:r>
              <a:rPr lang="en">
                <a:solidFill>
                  <a:srgbClr val="374151"/>
                </a:solidFill>
              </a:rPr>
              <a:t> - Braga, no mercado do desenvolvimento de sistemas de informação desde 2010</a:t>
            </a:r>
            <a:endParaRPr>
              <a:solidFill>
                <a:srgbClr val="37415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Char char="●"/>
            </a:pPr>
            <a:r>
              <a:rPr lang="en">
                <a:solidFill>
                  <a:srgbClr val="374151"/>
                </a:solidFill>
              </a:rPr>
              <a:t>Proposta da empresa </a:t>
            </a:r>
            <a:r>
              <a:rPr b="1" lang="en">
                <a:solidFill>
                  <a:srgbClr val="374151"/>
                </a:solidFill>
              </a:rPr>
              <a:t>Galeria Lelo</a:t>
            </a:r>
            <a:r>
              <a:rPr lang="en">
                <a:solidFill>
                  <a:srgbClr val="374151"/>
                </a:solidFill>
              </a:rPr>
              <a:t> para o desenvolvimento de uma </a:t>
            </a:r>
            <a:r>
              <a:rPr b="1" lang="en">
                <a:solidFill>
                  <a:srgbClr val="374151"/>
                </a:solidFill>
              </a:rPr>
              <a:t>plataforma de leilões para venda de artigos online.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Char char="●"/>
            </a:pPr>
            <a:r>
              <a:rPr b="1" lang="en">
                <a:solidFill>
                  <a:srgbClr val="374151"/>
                </a:solidFill>
              </a:rPr>
              <a:t>Galeria Lelo</a:t>
            </a:r>
            <a:r>
              <a:rPr lang="en">
                <a:solidFill>
                  <a:srgbClr val="374151"/>
                </a:solidFill>
              </a:rPr>
              <a:t> - 2012, Leiria, conselho de administração constituído pelos diretores de arte Marta Bandeiras e António Quintelas, conselheiro crítico Richard Soares. </a:t>
            </a:r>
            <a:endParaRPr>
              <a:solidFill>
                <a:srgbClr val="37415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15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400"/>
              <a:buChar char="●"/>
            </a:pPr>
            <a:r>
              <a:rPr lang="en">
                <a:solidFill>
                  <a:srgbClr val="374151"/>
                </a:solidFill>
              </a:rPr>
              <a:t>SoftMicro delegou ainda uma equipa de 5 especialistas para este projeto.</a:t>
            </a:r>
            <a:endParaRPr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225" y="1613150"/>
            <a:ext cx="5150976" cy="289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300" y="1302125"/>
            <a:ext cx="3180931" cy="353657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9"/>
          <p:cNvSpPr txBox="1"/>
          <p:nvPr>
            <p:ph type="title"/>
          </p:nvPr>
        </p:nvSpPr>
        <p:spPr>
          <a:xfrm>
            <a:off x="1588047" y="290675"/>
            <a:ext cx="59679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6.1. Interfaces e funcionalidades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875" y="1602266"/>
            <a:ext cx="5170324" cy="290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942" y="1361128"/>
            <a:ext cx="3180931" cy="3536577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0"/>
          <p:cNvSpPr txBox="1"/>
          <p:nvPr>
            <p:ph type="title"/>
          </p:nvPr>
        </p:nvSpPr>
        <p:spPr>
          <a:xfrm>
            <a:off x="1588047" y="290675"/>
            <a:ext cx="59679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6.1. Interfaces e funcionalidades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750" y="1607820"/>
            <a:ext cx="5160448" cy="290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800" y="1302125"/>
            <a:ext cx="3178944" cy="35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1"/>
          <p:cNvSpPr txBox="1"/>
          <p:nvPr>
            <p:ph type="title"/>
          </p:nvPr>
        </p:nvSpPr>
        <p:spPr>
          <a:xfrm>
            <a:off x="1588047" y="290675"/>
            <a:ext cx="59679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6.1. Interfaces e funcionalidades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275" y="1594625"/>
            <a:ext cx="5183923" cy="291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69" y="1302125"/>
            <a:ext cx="3180931" cy="3536577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2"/>
          <p:cNvSpPr txBox="1"/>
          <p:nvPr>
            <p:ph type="title"/>
          </p:nvPr>
        </p:nvSpPr>
        <p:spPr>
          <a:xfrm>
            <a:off x="1588047" y="290675"/>
            <a:ext cx="59679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6.1. Interfaces e funcionalidades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625" y="1581875"/>
            <a:ext cx="5206574" cy="292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38" y="1343675"/>
            <a:ext cx="3180931" cy="3536577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3"/>
          <p:cNvSpPr txBox="1"/>
          <p:nvPr>
            <p:ph type="title"/>
          </p:nvPr>
        </p:nvSpPr>
        <p:spPr>
          <a:xfrm>
            <a:off x="1588047" y="290675"/>
            <a:ext cx="59679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6.1. Interfaces e funcionalidades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4"/>
          <p:cNvSpPr txBox="1"/>
          <p:nvPr>
            <p:ph idx="15" type="title"/>
          </p:nvPr>
        </p:nvSpPr>
        <p:spPr>
          <a:xfrm>
            <a:off x="2781147" y="148975"/>
            <a:ext cx="59679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6.1. Interfaces e funcionalidades</a:t>
            </a:r>
            <a:endParaRPr/>
          </a:p>
        </p:txBody>
      </p:sp>
      <p:sp>
        <p:nvSpPr>
          <p:cNvPr id="471" name="Google Shape;471;p64"/>
          <p:cNvSpPr/>
          <p:nvPr/>
        </p:nvSpPr>
        <p:spPr>
          <a:xfrm rot="-1869146">
            <a:off x="1457207" y="1765787"/>
            <a:ext cx="3821" cy="7642"/>
          </a:xfrm>
          <a:custGeom>
            <a:rect b="b" l="l" r="r" t="t"/>
            <a:pathLst>
              <a:path extrusionOk="0" h="58" w="29">
                <a:moveTo>
                  <a:pt x="0" y="0"/>
                </a:moveTo>
                <a:lnTo>
                  <a:pt x="12" y="57"/>
                </a:lnTo>
                <a:lnTo>
                  <a:pt x="29" y="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Sacramento"/>
              <a:ea typeface="Sacramento"/>
              <a:cs typeface="Sacramento"/>
              <a:sym typeface="Sacramento"/>
            </a:endParaRPr>
          </a:p>
        </p:txBody>
      </p:sp>
      <p:sp>
        <p:nvSpPr>
          <p:cNvPr id="472" name="Google Shape;472;p64"/>
          <p:cNvSpPr txBox="1"/>
          <p:nvPr/>
        </p:nvSpPr>
        <p:spPr>
          <a:xfrm>
            <a:off x="2087250" y="1085300"/>
            <a:ext cx="4969500" cy="28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Não desenvolvemos a página do perfil de utilizador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Simplificamos a interface de pagamento de leilões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Simplificamos a logística de preço de transporte de artigos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Simplificamos a logística de estado de entrega/transporte de artigo de leilão concluído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Simplificamos a submissão de fotos ao criar leilões e ao criar perfis de utilizador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5"/>
          <p:cNvSpPr txBox="1"/>
          <p:nvPr>
            <p:ph type="title"/>
          </p:nvPr>
        </p:nvSpPr>
        <p:spPr>
          <a:xfrm>
            <a:off x="1510050" y="1195175"/>
            <a:ext cx="6171600" cy="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Conclusão e trabalho futuro</a:t>
            </a:r>
            <a:endParaRPr/>
          </a:p>
        </p:txBody>
      </p:sp>
      <p:sp>
        <p:nvSpPr>
          <p:cNvPr id="478" name="Google Shape;478;p65"/>
          <p:cNvSpPr txBox="1"/>
          <p:nvPr/>
        </p:nvSpPr>
        <p:spPr>
          <a:xfrm>
            <a:off x="1900300" y="2117075"/>
            <a:ext cx="5156400" cy="15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Como trabalho futuro, restava a </a:t>
            </a: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implementação</a:t>
            </a: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concreta dos </a:t>
            </a: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tópicos</a:t>
            </a: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descritos anteriormente, bem como a </a:t>
            </a: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contínua</a:t>
            </a: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manutenção</a:t>
            </a: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e </a:t>
            </a: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expansão</a:t>
            </a: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da plataforma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6"/>
          <p:cNvSpPr txBox="1"/>
          <p:nvPr>
            <p:ph idx="1" type="subTitle"/>
          </p:nvPr>
        </p:nvSpPr>
        <p:spPr>
          <a:xfrm rot="253">
            <a:off x="2530200" y="2638925"/>
            <a:ext cx="4083600" cy="5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1600">
                <a:solidFill>
                  <a:srgbClr val="000000"/>
                </a:solidFill>
              </a:rPr>
              <a:t>Trabalho Prático LI4 - 23/24</a:t>
            </a:r>
            <a:endParaRPr sz="1600"/>
          </a:p>
        </p:txBody>
      </p:sp>
      <p:sp>
        <p:nvSpPr>
          <p:cNvPr id="484" name="Google Shape;484;p66"/>
          <p:cNvSpPr txBox="1"/>
          <p:nvPr>
            <p:ph type="ctrTitle"/>
          </p:nvPr>
        </p:nvSpPr>
        <p:spPr>
          <a:xfrm rot="-810">
            <a:off x="2025300" y="1430225"/>
            <a:ext cx="5093400" cy="13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Galeria Lelo</a:t>
            </a:r>
            <a:endParaRPr/>
          </a:p>
        </p:txBody>
      </p:sp>
      <p:pic>
        <p:nvPicPr>
          <p:cNvPr id="485" name="Google Shape;485;p66"/>
          <p:cNvPicPr preferRelativeResize="0"/>
          <p:nvPr/>
        </p:nvPicPr>
        <p:blipFill rotWithShape="1">
          <a:blip r:embed="rId3">
            <a:alphaModFix amt="83000"/>
          </a:blip>
          <a:srcRect b="-2088" l="-7159" r="6179" t="51632"/>
          <a:stretch/>
        </p:blipFill>
        <p:spPr>
          <a:xfrm flipH="1" rot="-9">
            <a:off x="4527099" y="-53871"/>
            <a:ext cx="3438376" cy="157314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6"/>
          <p:cNvSpPr txBox="1"/>
          <p:nvPr/>
        </p:nvSpPr>
        <p:spPr>
          <a:xfrm>
            <a:off x="6707825" y="3741650"/>
            <a:ext cx="2108400" cy="129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Grupo 25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	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Ivan Ribeiro A100538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João Longo A95536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José Freitas A96140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Pedro Ferreira A100709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Ricardo Veloso A69239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87" name="Google Shape;487;p66"/>
          <p:cNvSpPr/>
          <p:nvPr/>
        </p:nvSpPr>
        <p:spPr>
          <a:xfrm>
            <a:off x="3474850" y="3421550"/>
            <a:ext cx="2267400" cy="62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E1E7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2F2F2"/>
                </a:solidFill>
                <a:latin typeface="Caveat Brush"/>
                <a:ea typeface="Caveat Brush"/>
                <a:cs typeface="Caveat Brush"/>
                <a:sym typeface="Caveat Brush"/>
              </a:rPr>
              <a:t>FIM</a:t>
            </a:r>
            <a:endParaRPr sz="3000">
              <a:solidFill>
                <a:srgbClr val="F2F2F2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idx="1" type="body"/>
          </p:nvPr>
        </p:nvSpPr>
        <p:spPr>
          <a:xfrm>
            <a:off x="1266750" y="1275600"/>
            <a:ext cx="6580200" cy="21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74151"/>
              </a:buClr>
              <a:buSzPts val="1400"/>
              <a:buChar char="●"/>
            </a:pPr>
            <a:r>
              <a:rPr lang="en" sz="1400">
                <a:solidFill>
                  <a:srgbClr val="374151"/>
                </a:solidFill>
              </a:rPr>
              <a:t>Recente sucesso da galeria num projeto com um artista local conhecido</a:t>
            </a:r>
            <a:endParaRPr sz="1400">
              <a:solidFill>
                <a:srgbClr val="37415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74151"/>
              </a:buClr>
              <a:buSzPts val="1400"/>
              <a:buChar char="●"/>
            </a:pPr>
            <a:r>
              <a:rPr lang="en" sz="1400">
                <a:solidFill>
                  <a:srgbClr val="374151"/>
                </a:solidFill>
              </a:rPr>
              <a:t>Limitada pela falta de recursos físicos e humanos, a instituição tem experienciado dificuldades em gerir as exposições dos artistas com que faz parceria, em registar os pedidos e propostas de compras dos vários clientes, e em gerir o estado de pagamento e envio de obras.</a:t>
            </a:r>
            <a:endParaRPr sz="1400">
              <a:solidFill>
                <a:srgbClr val="37415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Clr>
                <a:srgbClr val="374151"/>
              </a:buClr>
              <a:buSzPts val="1400"/>
              <a:buChar char="●"/>
            </a:pPr>
            <a:r>
              <a:rPr lang="en" sz="1400">
                <a:solidFill>
                  <a:srgbClr val="374151"/>
                </a:solidFill>
              </a:rPr>
              <a:t>Sistema de bases de dados e uma plataforma online de leilão para a galeria que permita a venda de artigos da galeria e de artistas associados a ela.</a:t>
            </a:r>
            <a:endParaRPr/>
          </a:p>
        </p:txBody>
      </p:sp>
      <p:sp>
        <p:nvSpPr>
          <p:cNvPr id="251" name="Google Shape;251;p33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1.2. Fundamentação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1.3. Objetivos</a:t>
            </a:r>
            <a:endParaRPr/>
          </a:p>
        </p:txBody>
      </p:sp>
      <p:sp>
        <p:nvSpPr>
          <p:cNvPr id="257" name="Google Shape;257;p34"/>
          <p:cNvSpPr txBox="1"/>
          <p:nvPr>
            <p:ph idx="4294967295" type="body"/>
          </p:nvPr>
        </p:nvSpPr>
        <p:spPr>
          <a:xfrm>
            <a:off x="2069700" y="1407700"/>
            <a:ext cx="50046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374151"/>
                </a:solidFill>
              </a:rPr>
              <a:t>Conjunto de objetivos que galeria pretende alcançar :</a:t>
            </a:r>
            <a:endParaRPr sz="1500">
              <a:solidFill>
                <a:srgbClr val="37415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374151"/>
              </a:buClr>
              <a:buSzPts val="1500"/>
              <a:buChar char="●"/>
            </a:pPr>
            <a:r>
              <a:rPr lang="en" sz="1500">
                <a:solidFill>
                  <a:srgbClr val="374151"/>
                </a:solidFill>
              </a:rPr>
              <a:t>Organizar o modelo de negócio</a:t>
            </a:r>
            <a:endParaRPr sz="1500">
              <a:solidFill>
                <a:srgbClr val="37415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Char char="●"/>
            </a:pPr>
            <a:r>
              <a:rPr lang="en" sz="1500">
                <a:solidFill>
                  <a:srgbClr val="374151"/>
                </a:solidFill>
              </a:rPr>
              <a:t>Gerar estatísticas sobre </a:t>
            </a:r>
            <a:r>
              <a:rPr lang="en" sz="1500">
                <a:solidFill>
                  <a:srgbClr val="374151"/>
                </a:solidFill>
              </a:rPr>
              <a:t>compras</a:t>
            </a:r>
            <a:endParaRPr sz="1500">
              <a:solidFill>
                <a:srgbClr val="37415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Char char="●"/>
            </a:pPr>
            <a:r>
              <a:rPr lang="en" sz="1500">
                <a:solidFill>
                  <a:srgbClr val="374151"/>
                </a:solidFill>
              </a:rPr>
              <a:t>Gerir pagamentos e transporte de artigos</a:t>
            </a:r>
            <a:endParaRPr sz="1500">
              <a:solidFill>
                <a:srgbClr val="37415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Char char="●"/>
            </a:pPr>
            <a:r>
              <a:rPr lang="en" sz="1500">
                <a:solidFill>
                  <a:srgbClr val="374151"/>
                </a:solidFill>
              </a:rPr>
              <a:t>Melhorar a qualidade do serviço</a:t>
            </a:r>
            <a:endParaRPr sz="1500">
              <a:solidFill>
                <a:srgbClr val="374151"/>
              </a:solidFill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Char char="●"/>
            </a:pPr>
            <a:r>
              <a:rPr lang="en" sz="1500">
                <a:solidFill>
                  <a:srgbClr val="374151"/>
                </a:solidFill>
              </a:rPr>
              <a:t>Estabelecer uma presença online</a:t>
            </a:r>
            <a:endParaRPr sz="1500">
              <a:solidFill>
                <a:srgbClr val="37415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1.4. Análise de viabilidade</a:t>
            </a:r>
            <a:endParaRPr/>
          </a:p>
        </p:txBody>
      </p:sp>
      <p:sp>
        <p:nvSpPr>
          <p:cNvPr id="263" name="Google Shape;263;p35"/>
          <p:cNvSpPr txBox="1"/>
          <p:nvPr>
            <p:ph idx="4294967295" type="body"/>
          </p:nvPr>
        </p:nvSpPr>
        <p:spPr>
          <a:xfrm>
            <a:off x="981625" y="1401600"/>
            <a:ext cx="7180800" cy="23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151"/>
                </a:solidFill>
              </a:rPr>
              <a:t>Com esta plataforma será possível:</a:t>
            </a:r>
            <a:endParaRPr sz="15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>
                <a:solidFill>
                  <a:srgbClr val="374151"/>
                </a:solidFill>
              </a:rPr>
              <a:t>Aumento de 200% dos clientes interessados em obras nos primeiros 3 meses</a:t>
            </a:r>
            <a:endParaRPr sz="1500">
              <a:solidFill>
                <a:srgbClr val="37415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>
                <a:solidFill>
                  <a:srgbClr val="374151"/>
                </a:solidFill>
              </a:rPr>
              <a:t>Reduzir em 50% os custos associados a montar exposições para artistas</a:t>
            </a:r>
            <a:endParaRPr sz="1500">
              <a:solidFill>
                <a:srgbClr val="37415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>
                <a:solidFill>
                  <a:srgbClr val="374151"/>
                </a:solidFill>
              </a:rPr>
              <a:t>Aumento do lucro da galeria em cerca de 40% em relação ao ano anterior.</a:t>
            </a:r>
            <a:endParaRPr sz="1500">
              <a:solidFill>
                <a:srgbClr val="37415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500">
                <a:solidFill>
                  <a:srgbClr val="374151"/>
                </a:solidFill>
              </a:rPr>
              <a:t>Conhecer os hábitos de compra dos clientes e detectar padrões no mercado</a:t>
            </a:r>
            <a:endParaRPr sz="1500">
              <a:solidFill>
                <a:srgbClr val="37415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6"/>
          <p:cNvPicPr preferRelativeResize="0"/>
          <p:nvPr/>
        </p:nvPicPr>
        <p:blipFill rotWithShape="1">
          <a:blip r:embed="rId3">
            <a:alphaModFix/>
          </a:blip>
          <a:srcRect b="44357" l="27244" r="7731" t="6470"/>
          <a:stretch/>
        </p:blipFill>
        <p:spPr>
          <a:xfrm>
            <a:off x="-41378" y="3610500"/>
            <a:ext cx="2326900" cy="161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1.5. Recursos e equipa de trabalho</a:t>
            </a:r>
            <a:endParaRPr/>
          </a:p>
        </p:txBody>
      </p:sp>
      <p:sp>
        <p:nvSpPr>
          <p:cNvPr id="270" name="Google Shape;270;p36"/>
          <p:cNvSpPr txBox="1"/>
          <p:nvPr>
            <p:ph idx="4294967295" type="body"/>
          </p:nvPr>
        </p:nvSpPr>
        <p:spPr>
          <a:xfrm>
            <a:off x="667450" y="1255950"/>
            <a:ext cx="2903400" cy="3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>
                <a:solidFill>
                  <a:srgbClr val="374151"/>
                </a:solidFill>
                <a:highlight>
                  <a:srgbClr val="F7F7F8"/>
                </a:highlight>
              </a:rPr>
              <a:t>Materiais</a:t>
            </a:r>
            <a:endParaRPr b="1" sz="15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5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rgbClr val="374151"/>
                </a:solidFill>
                <a:highlight>
                  <a:srgbClr val="F7F7F8"/>
                </a:highlight>
              </a:rPr>
              <a:t>Software</a:t>
            </a:r>
            <a:endParaRPr sz="15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Char char="●"/>
            </a:pPr>
            <a:r>
              <a:rPr lang="en" sz="1500">
                <a:solidFill>
                  <a:srgbClr val="374151"/>
                </a:solidFill>
                <a:highlight>
                  <a:srgbClr val="F7F7F8"/>
                </a:highlight>
              </a:rPr>
              <a:t>.NET Cross Platform </a:t>
            </a:r>
            <a:endParaRPr sz="15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Char char="●"/>
            </a:pPr>
            <a:r>
              <a:rPr lang="en" sz="1500">
                <a:solidFill>
                  <a:srgbClr val="374151"/>
                </a:solidFill>
                <a:highlight>
                  <a:srgbClr val="F7F7F8"/>
                </a:highlight>
              </a:rPr>
              <a:t>Microsoft SQL Server</a:t>
            </a:r>
            <a:endParaRPr sz="15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Char char="●"/>
            </a:pPr>
            <a:r>
              <a:rPr lang="en" sz="1500">
                <a:solidFill>
                  <a:srgbClr val="374151"/>
                </a:solidFill>
                <a:highlight>
                  <a:srgbClr val="F7F7F8"/>
                </a:highlight>
              </a:rPr>
              <a:t>Plataforma de leilões</a:t>
            </a:r>
            <a:endParaRPr sz="15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Char char="●"/>
            </a:pPr>
            <a:r>
              <a:rPr lang="en" sz="1500">
                <a:solidFill>
                  <a:srgbClr val="374151"/>
                </a:solidFill>
                <a:highlight>
                  <a:srgbClr val="F7F7F8"/>
                </a:highlight>
              </a:rPr>
              <a:t>…</a:t>
            </a:r>
            <a:endParaRPr sz="15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74151"/>
                </a:solidFill>
                <a:highlight>
                  <a:srgbClr val="F7F7F8"/>
                </a:highlight>
              </a:rPr>
              <a:t>Hardware</a:t>
            </a:r>
            <a:endParaRPr sz="15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Char char="●"/>
            </a:pPr>
            <a:r>
              <a:rPr lang="en" sz="1500">
                <a:solidFill>
                  <a:srgbClr val="374151"/>
                </a:solidFill>
                <a:highlight>
                  <a:srgbClr val="F7F7F8"/>
                </a:highlight>
              </a:rPr>
              <a:t>1 servidor</a:t>
            </a:r>
            <a:endParaRPr sz="15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Char char="●"/>
            </a:pPr>
            <a:r>
              <a:rPr lang="en" sz="1500">
                <a:solidFill>
                  <a:srgbClr val="374151"/>
                </a:solidFill>
                <a:highlight>
                  <a:srgbClr val="F7F7F8"/>
                </a:highlight>
              </a:rPr>
              <a:t>2 máquinas (teste e produção)</a:t>
            </a:r>
            <a:endParaRPr sz="15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sp>
        <p:nvSpPr>
          <p:cNvPr id="271" name="Google Shape;271;p36"/>
          <p:cNvSpPr txBox="1"/>
          <p:nvPr>
            <p:ph idx="4294967295" type="body"/>
          </p:nvPr>
        </p:nvSpPr>
        <p:spPr>
          <a:xfrm>
            <a:off x="3161375" y="1255950"/>
            <a:ext cx="2160600" cy="3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500">
                <a:solidFill>
                  <a:srgbClr val="374151"/>
                </a:solidFill>
                <a:highlight>
                  <a:srgbClr val="F7F7F8"/>
                </a:highlight>
              </a:rPr>
              <a:t>Humanos</a:t>
            </a:r>
            <a:endParaRPr b="1" sz="15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74151"/>
              </a:buClr>
              <a:buSzPts val="1500"/>
              <a:buChar char="●"/>
            </a:pPr>
            <a:r>
              <a:rPr lang="en" sz="1500">
                <a:solidFill>
                  <a:srgbClr val="374151"/>
                </a:solidFill>
                <a:highlight>
                  <a:srgbClr val="F7F7F8"/>
                </a:highlight>
              </a:rPr>
              <a:t>Administração da Galeria Lelo</a:t>
            </a:r>
            <a:endParaRPr sz="15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Char char="●"/>
            </a:pPr>
            <a:r>
              <a:rPr lang="en" sz="1500">
                <a:solidFill>
                  <a:srgbClr val="374151"/>
                </a:solidFill>
                <a:highlight>
                  <a:srgbClr val="F7F7F8"/>
                </a:highlight>
              </a:rPr>
              <a:t>Clientes</a:t>
            </a:r>
            <a:endParaRPr sz="15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Char char="●"/>
            </a:pPr>
            <a:r>
              <a:rPr lang="en" sz="1500">
                <a:solidFill>
                  <a:srgbClr val="374151"/>
                </a:solidFill>
                <a:highlight>
                  <a:srgbClr val="F7F7F8"/>
                </a:highlight>
              </a:rPr>
              <a:t>Equipa de desenvolvimento da SoftMicro</a:t>
            </a:r>
            <a:endParaRPr sz="15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Char char="●"/>
            </a:pPr>
            <a:r>
              <a:rPr lang="en" sz="1500">
                <a:solidFill>
                  <a:srgbClr val="374151"/>
                </a:solidFill>
                <a:highlight>
                  <a:srgbClr val="F7F7F8"/>
                </a:highlight>
              </a:rPr>
              <a:t>Artistas associados à galeria</a:t>
            </a:r>
            <a:endParaRPr sz="15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150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cxnSp>
        <p:nvCxnSpPr>
          <p:cNvPr id="272" name="Google Shape;272;p36"/>
          <p:cNvCxnSpPr/>
          <p:nvPr/>
        </p:nvCxnSpPr>
        <p:spPr>
          <a:xfrm>
            <a:off x="5602600" y="1306275"/>
            <a:ext cx="8400" cy="3335400"/>
          </a:xfrm>
          <a:prstGeom prst="straightConnector1">
            <a:avLst/>
          </a:prstGeom>
          <a:noFill/>
          <a:ln cap="flat" cmpd="sng" w="9525">
            <a:solidFill>
              <a:srgbClr val="B3C3C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36"/>
          <p:cNvSpPr txBox="1"/>
          <p:nvPr>
            <p:ph idx="4294967295" type="body"/>
          </p:nvPr>
        </p:nvSpPr>
        <p:spPr>
          <a:xfrm>
            <a:off x="5978875" y="1306275"/>
            <a:ext cx="2368500" cy="30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3333"/>
              <a:buNone/>
            </a:pPr>
            <a:r>
              <a:rPr b="1" lang="en" sz="6000">
                <a:solidFill>
                  <a:srgbClr val="374151"/>
                </a:solidFill>
                <a:highlight>
                  <a:srgbClr val="F7F7F8"/>
                </a:highlight>
              </a:rPr>
              <a:t>Pessoal interno</a:t>
            </a:r>
            <a:endParaRPr b="1" sz="60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3333"/>
              <a:buNone/>
            </a:pPr>
            <a:r>
              <a:rPr lang="en" sz="6000">
                <a:solidFill>
                  <a:srgbClr val="374151"/>
                </a:solidFill>
                <a:highlight>
                  <a:srgbClr val="F7F7F8"/>
                </a:highlight>
              </a:rPr>
              <a:t>Administração da galeria</a:t>
            </a:r>
            <a:endParaRPr sz="60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3333"/>
              <a:buNone/>
            </a:pPr>
            <a:r>
              <a:t/>
            </a:r>
            <a:endParaRPr sz="60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3333"/>
              <a:buNone/>
            </a:pPr>
            <a:r>
              <a:t/>
            </a:r>
            <a:endParaRPr sz="60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1" lang="en" sz="6000">
                <a:solidFill>
                  <a:srgbClr val="374151"/>
                </a:solidFill>
                <a:highlight>
                  <a:srgbClr val="F7F7F8"/>
                </a:highlight>
              </a:rPr>
              <a:t>Outros</a:t>
            </a:r>
            <a:endParaRPr sz="60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"/>
              <a:buNone/>
            </a:pPr>
            <a:r>
              <a:rPr lang="en" sz="6000">
                <a:solidFill>
                  <a:srgbClr val="374151"/>
                </a:solidFill>
                <a:highlight>
                  <a:srgbClr val="F7F7F8"/>
                </a:highlight>
              </a:rPr>
              <a:t>Clientes/Artistas</a:t>
            </a:r>
            <a:endParaRPr sz="60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"/>
              <a:buNone/>
            </a:pPr>
            <a:r>
              <a:t/>
            </a:r>
            <a:endParaRPr sz="60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"/>
              <a:buNone/>
            </a:pPr>
            <a:r>
              <a:t/>
            </a:r>
            <a:endParaRPr sz="60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374151"/>
                </a:solidFill>
                <a:highlight>
                  <a:srgbClr val="F7F7F8"/>
                </a:highlight>
              </a:rPr>
              <a:t>Pessoal externo</a:t>
            </a:r>
            <a:endParaRPr b="1" sz="60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374151"/>
                </a:solidFill>
                <a:highlight>
                  <a:srgbClr val="F7F7F8"/>
                </a:highlight>
              </a:rPr>
              <a:t>Equipa de Desenvolvimento</a:t>
            </a:r>
            <a:endParaRPr sz="60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3333"/>
              <a:buNone/>
            </a:pPr>
            <a:r>
              <a:t/>
            </a:r>
            <a:endParaRPr sz="6000">
              <a:solidFill>
                <a:srgbClr val="374151"/>
              </a:solidFill>
              <a:highlight>
                <a:srgbClr val="F7F7F8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74151"/>
              </a:buClr>
              <a:buSzPct val="100000"/>
              <a:buNone/>
            </a:pPr>
            <a:r>
              <a:t/>
            </a:r>
            <a:endParaRPr sz="150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796638" y="154025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1.6. Plano de execução</a:t>
            </a:r>
            <a:endParaRPr/>
          </a:p>
        </p:txBody>
      </p:sp>
      <p:pic>
        <p:nvPicPr>
          <p:cNvPr id="279" name="Google Shape;2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5" y="1028850"/>
            <a:ext cx="8994750" cy="38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50" y="1748100"/>
            <a:ext cx="8896502" cy="27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796663" y="307050"/>
            <a:ext cx="75507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2.1. Apresentação da estratégia e método</a:t>
            </a:r>
            <a:endParaRPr/>
          </a:p>
        </p:txBody>
      </p:sp>
      <p:sp>
        <p:nvSpPr>
          <p:cNvPr id="286" name="Google Shape;286;p38"/>
          <p:cNvSpPr/>
          <p:nvPr/>
        </p:nvSpPr>
        <p:spPr>
          <a:xfrm>
            <a:off x="7481164" y="3137387"/>
            <a:ext cx="204452" cy="112980"/>
          </a:xfrm>
          <a:custGeom>
            <a:rect b="b" l="l" r="r" t="t"/>
            <a:pathLst>
              <a:path extrusionOk="0" h="7580" w="13717">
                <a:moveTo>
                  <a:pt x="9951" y="0"/>
                </a:moveTo>
                <a:cubicBezTo>
                  <a:pt x="6355" y="0"/>
                  <a:pt x="1" y="1281"/>
                  <a:pt x="2486" y="4894"/>
                </a:cubicBezTo>
                <a:cubicBezTo>
                  <a:pt x="3169" y="5885"/>
                  <a:pt x="4297" y="6467"/>
                  <a:pt x="5404" y="6938"/>
                </a:cubicBezTo>
                <a:cubicBezTo>
                  <a:pt x="6217" y="7282"/>
                  <a:pt x="7136" y="7580"/>
                  <a:pt x="8003" y="7580"/>
                </a:cubicBezTo>
                <a:cubicBezTo>
                  <a:pt x="8565" y="7580"/>
                  <a:pt x="9106" y="7454"/>
                  <a:pt x="9581" y="7134"/>
                </a:cubicBezTo>
                <a:cubicBezTo>
                  <a:pt x="10406" y="6577"/>
                  <a:pt x="13156" y="2774"/>
                  <a:pt x="13348" y="1948"/>
                </a:cubicBezTo>
                <a:cubicBezTo>
                  <a:pt x="13716" y="358"/>
                  <a:pt x="13186" y="447"/>
                  <a:pt x="11597" y="126"/>
                </a:cubicBezTo>
                <a:cubicBezTo>
                  <a:pt x="11194" y="44"/>
                  <a:pt x="10620" y="0"/>
                  <a:pt x="9951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8"/>
          <p:cNvSpPr/>
          <p:nvPr/>
        </p:nvSpPr>
        <p:spPr>
          <a:xfrm>
            <a:off x="7542615" y="3369985"/>
            <a:ext cx="575080" cy="483593"/>
          </a:xfrm>
          <a:custGeom>
            <a:rect b="b" l="l" r="r" t="t"/>
            <a:pathLst>
              <a:path extrusionOk="0" h="32445" w="38583">
                <a:moveTo>
                  <a:pt x="17573" y="0"/>
                </a:moveTo>
                <a:cubicBezTo>
                  <a:pt x="14431" y="0"/>
                  <a:pt x="10968" y="2180"/>
                  <a:pt x="9011" y="4369"/>
                </a:cubicBezTo>
                <a:cubicBezTo>
                  <a:pt x="8028" y="5468"/>
                  <a:pt x="7111" y="6810"/>
                  <a:pt x="5676" y="7153"/>
                </a:cubicBezTo>
                <a:cubicBezTo>
                  <a:pt x="4830" y="7356"/>
                  <a:pt x="3925" y="7164"/>
                  <a:pt x="3076" y="7361"/>
                </a:cubicBezTo>
                <a:cubicBezTo>
                  <a:pt x="581" y="7938"/>
                  <a:pt x="1" y="11293"/>
                  <a:pt x="569" y="13791"/>
                </a:cubicBezTo>
                <a:cubicBezTo>
                  <a:pt x="1136" y="16289"/>
                  <a:pt x="2307" y="18910"/>
                  <a:pt x="1374" y="21296"/>
                </a:cubicBezTo>
                <a:cubicBezTo>
                  <a:pt x="1185" y="21776"/>
                  <a:pt x="913" y="22246"/>
                  <a:pt x="921" y="22762"/>
                </a:cubicBezTo>
                <a:cubicBezTo>
                  <a:pt x="932" y="23380"/>
                  <a:pt x="1355" y="23921"/>
                  <a:pt x="1849" y="24293"/>
                </a:cubicBezTo>
                <a:cubicBezTo>
                  <a:pt x="2646" y="24890"/>
                  <a:pt x="3559" y="25128"/>
                  <a:pt x="4517" y="25128"/>
                </a:cubicBezTo>
                <a:cubicBezTo>
                  <a:pt x="6301" y="25128"/>
                  <a:pt x="8239" y="24301"/>
                  <a:pt x="9868" y="23418"/>
                </a:cubicBezTo>
                <a:cubicBezTo>
                  <a:pt x="11665" y="22444"/>
                  <a:pt x="13735" y="21414"/>
                  <a:pt x="15685" y="21414"/>
                </a:cubicBezTo>
                <a:cubicBezTo>
                  <a:pt x="16453" y="21414"/>
                  <a:pt x="17203" y="21574"/>
                  <a:pt x="17910" y="21960"/>
                </a:cubicBezTo>
                <a:cubicBezTo>
                  <a:pt x="20585" y="23420"/>
                  <a:pt x="20837" y="27119"/>
                  <a:pt x="22486" y="29685"/>
                </a:cubicBezTo>
                <a:cubicBezTo>
                  <a:pt x="23522" y="31296"/>
                  <a:pt x="25450" y="32445"/>
                  <a:pt x="27291" y="32445"/>
                </a:cubicBezTo>
                <a:cubicBezTo>
                  <a:pt x="28027" y="32445"/>
                  <a:pt x="28749" y="32261"/>
                  <a:pt x="29394" y="31851"/>
                </a:cubicBezTo>
                <a:cubicBezTo>
                  <a:pt x="30163" y="31362"/>
                  <a:pt x="30731" y="30624"/>
                  <a:pt x="31285" y="29900"/>
                </a:cubicBezTo>
                <a:lnTo>
                  <a:pt x="34684" y="25460"/>
                </a:lnTo>
                <a:cubicBezTo>
                  <a:pt x="36183" y="23501"/>
                  <a:pt x="37736" y="21414"/>
                  <a:pt x="38025" y="18965"/>
                </a:cubicBezTo>
                <a:cubicBezTo>
                  <a:pt x="38582" y="14235"/>
                  <a:pt x="34390" y="10436"/>
                  <a:pt x="30609" y="7540"/>
                </a:cubicBezTo>
                <a:cubicBezTo>
                  <a:pt x="30407" y="6031"/>
                  <a:pt x="30190" y="4479"/>
                  <a:pt x="29421" y="3165"/>
                </a:cubicBezTo>
                <a:cubicBezTo>
                  <a:pt x="28683" y="1906"/>
                  <a:pt x="27576" y="1186"/>
                  <a:pt x="26718" y="1186"/>
                </a:cubicBezTo>
                <a:cubicBezTo>
                  <a:pt x="25783" y="1186"/>
                  <a:pt x="25141" y="2039"/>
                  <a:pt x="25589" y="3982"/>
                </a:cubicBezTo>
                <a:cubicBezTo>
                  <a:pt x="25561" y="3983"/>
                  <a:pt x="25533" y="3983"/>
                  <a:pt x="25505" y="3983"/>
                </a:cubicBezTo>
                <a:cubicBezTo>
                  <a:pt x="23077" y="3983"/>
                  <a:pt x="21095" y="399"/>
                  <a:pt x="18382" y="51"/>
                </a:cubicBezTo>
                <a:cubicBezTo>
                  <a:pt x="18115" y="17"/>
                  <a:pt x="17846" y="0"/>
                  <a:pt x="17573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8"/>
          <p:cNvSpPr txBox="1"/>
          <p:nvPr>
            <p:ph idx="4294967295" type="body"/>
          </p:nvPr>
        </p:nvSpPr>
        <p:spPr>
          <a:xfrm>
            <a:off x="934500" y="1216650"/>
            <a:ext cx="71832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Reuniões entre os administradores da “Galeria Lelo” e a equipa de desenvolvimento da “SoftMicro”, para identificação dos processos operacionais que ocorrem na galeria e construção de </a:t>
            </a:r>
            <a:r>
              <a:rPr b="1" lang="en" sz="1200">
                <a:solidFill>
                  <a:srgbClr val="000000"/>
                </a:solidFill>
              </a:rPr>
              <a:t>cenários</a:t>
            </a:r>
            <a:r>
              <a:rPr lang="en" sz="1200">
                <a:solidFill>
                  <a:srgbClr val="000000"/>
                </a:solidFill>
              </a:rPr>
              <a:t> que descrevem o comportamento esperado da aplicação.</a:t>
            </a:r>
            <a:endParaRPr i="0" sz="1200" u="none" strike="noStrike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rgbClr val="000000"/>
                </a:solidFill>
              </a:rPr>
              <a:t>Observação do funcionamento do espaço no dia a dia: exibições de obras, venda a clientes, organização dos artigos no espaço. 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i="0" lang="en" sz="1200" u="none" strike="noStrike">
                <a:solidFill>
                  <a:srgbClr val="000000"/>
                </a:solidFill>
              </a:rPr>
              <a:t>Pesquisa de informação relevante para este contexto noutras aplicações de leilões no mercado, aplicação “Catawiki”</a:t>
            </a:r>
            <a:endParaRPr i="0" sz="1200" u="none" strike="noStrike"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i="0" lang="en" sz="1200" u="none" strike="noStrike">
                <a:solidFill>
                  <a:srgbClr val="000000"/>
                </a:solidFill>
              </a:rPr>
              <a:t>Distribuição de inquéritos de opinião aos clientes e frequentadores da galeria sobre funcionalidades relevantes para uma aplicação de compra e venda de arte online.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inter Portfolio by Slidesgo">
  <a:themeElements>
    <a:clrScheme name="Simple Light">
      <a:dk1>
        <a:srgbClr val="313451"/>
      </a:dk1>
      <a:lt1>
        <a:srgbClr val="5D83AB"/>
      </a:lt1>
      <a:dk2>
        <a:srgbClr val="84AED2"/>
      </a:dk2>
      <a:lt2>
        <a:srgbClr val="71B9BA"/>
      </a:lt2>
      <a:accent1>
        <a:srgbClr val="7EAC7C"/>
      </a:accent1>
      <a:accent2>
        <a:srgbClr val="F0960E"/>
      </a:accent2>
      <a:accent3>
        <a:srgbClr val="F17086"/>
      </a:accent3>
      <a:accent4>
        <a:srgbClr val="E599DA"/>
      </a:accent4>
      <a:accent5>
        <a:srgbClr val="9468BF"/>
      </a:accent5>
      <a:accent6>
        <a:srgbClr val="CBB0E5"/>
      </a:accent6>
      <a:hlink>
        <a:srgbClr val="3134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